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0" r:id="rId4"/>
    <p:sldId id="261" r:id="rId5"/>
    <p:sldId id="262" r:id="rId6"/>
    <p:sldId id="263" r:id="rId7"/>
    <p:sldId id="264" r:id="rId8"/>
    <p:sldId id="265" r:id="rId9"/>
    <p:sldId id="273" r:id="rId10"/>
    <p:sldId id="274" r:id="rId11"/>
    <p:sldId id="275" r:id="rId12"/>
    <p:sldId id="276" r:id="rId13"/>
    <p:sldId id="277" r:id="rId14"/>
    <p:sldId id="278" r:id="rId15"/>
    <p:sldId id="285" r:id="rId16"/>
    <p:sldId id="286" r:id="rId17"/>
    <p:sldId id="287" r:id="rId18"/>
    <p:sldId id="288" r:id="rId19"/>
    <p:sldId id="289" r:id="rId20"/>
    <p:sldId id="266" r:id="rId21"/>
    <p:sldId id="267"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274" autoAdjust="0"/>
  </p:normalViewPr>
  <p:slideViewPr>
    <p:cSldViewPr>
      <p:cViewPr varScale="1">
        <p:scale>
          <a:sx n="82" d="100"/>
          <a:sy n="82" d="100"/>
        </p:scale>
        <p:origin x="1474" y="77"/>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29EFE9B-FFDA-41F4-9947-1643547E44F7}" type="datetimeFigureOut">
              <a:rPr lang="en-US" smtClean="0"/>
              <a:t>4/22/2023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2D7AEE3-FBF6-4669-8A7A-0371F50BCA27}" type="slidenum">
              <a:rPr lang="en-US" smtClean="0"/>
              <a:t>‹#›</a:t>
            </a:fld>
            <a:endParaRPr lang="en-US"/>
          </a:p>
        </p:txBody>
      </p:sp>
    </p:spTree>
    <p:extLst>
      <p:ext uri="{BB962C8B-B14F-4D97-AF65-F5344CB8AC3E}">
        <p14:creationId xmlns:p14="http://schemas.microsoft.com/office/powerpoint/2010/main" val="35998880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29EFE9B-FFDA-41F4-9947-1643547E44F7}" type="datetimeFigureOut">
              <a:rPr lang="en-US" smtClean="0"/>
              <a:t>4/22/2023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2D7AEE3-FBF6-4669-8A7A-0371F50BCA27}" type="slidenum">
              <a:rPr lang="en-US" smtClean="0"/>
              <a:t>‹#›</a:t>
            </a:fld>
            <a:endParaRPr lang="en-US"/>
          </a:p>
        </p:txBody>
      </p:sp>
    </p:spTree>
    <p:extLst>
      <p:ext uri="{BB962C8B-B14F-4D97-AF65-F5344CB8AC3E}">
        <p14:creationId xmlns:p14="http://schemas.microsoft.com/office/powerpoint/2010/main" val="13146724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29EFE9B-FFDA-41F4-9947-1643547E44F7}" type="datetimeFigureOut">
              <a:rPr lang="en-US" smtClean="0"/>
              <a:t>4/22/2023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2D7AEE3-FBF6-4669-8A7A-0371F50BCA27}" type="slidenum">
              <a:rPr lang="en-US" smtClean="0"/>
              <a:t>‹#›</a:t>
            </a:fld>
            <a:endParaRPr lang="en-US"/>
          </a:p>
        </p:txBody>
      </p:sp>
    </p:spTree>
    <p:extLst>
      <p:ext uri="{BB962C8B-B14F-4D97-AF65-F5344CB8AC3E}">
        <p14:creationId xmlns:p14="http://schemas.microsoft.com/office/powerpoint/2010/main" val="12594638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29EFE9B-FFDA-41F4-9947-1643547E44F7}" type="datetimeFigureOut">
              <a:rPr lang="en-US" smtClean="0"/>
              <a:t>4/22/2023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2D7AEE3-FBF6-4669-8A7A-0371F50BCA27}" type="slidenum">
              <a:rPr lang="en-US" smtClean="0"/>
              <a:t>‹#›</a:t>
            </a:fld>
            <a:endParaRPr lang="en-US"/>
          </a:p>
        </p:txBody>
      </p:sp>
    </p:spTree>
    <p:extLst>
      <p:ext uri="{BB962C8B-B14F-4D97-AF65-F5344CB8AC3E}">
        <p14:creationId xmlns:p14="http://schemas.microsoft.com/office/powerpoint/2010/main" val="4059175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29EFE9B-FFDA-41F4-9947-1643547E44F7}" type="datetimeFigureOut">
              <a:rPr lang="en-US" smtClean="0"/>
              <a:t>4/22/2023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2D7AEE3-FBF6-4669-8A7A-0371F50BCA27}" type="slidenum">
              <a:rPr lang="en-US" smtClean="0"/>
              <a:t>‹#›</a:t>
            </a:fld>
            <a:endParaRPr lang="en-US"/>
          </a:p>
        </p:txBody>
      </p:sp>
    </p:spTree>
    <p:extLst>
      <p:ext uri="{BB962C8B-B14F-4D97-AF65-F5344CB8AC3E}">
        <p14:creationId xmlns:p14="http://schemas.microsoft.com/office/powerpoint/2010/main" val="4674291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429EFE9B-FFDA-41F4-9947-1643547E44F7}" type="datetimeFigureOut">
              <a:rPr lang="en-US" smtClean="0"/>
              <a:t>4/22/2023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2D7AEE3-FBF6-4669-8A7A-0371F50BCA27}" type="slidenum">
              <a:rPr lang="en-US" smtClean="0"/>
              <a:t>‹#›</a:t>
            </a:fld>
            <a:endParaRPr lang="en-US"/>
          </a:p>
        </p:txBody>
      </p:sp>
    </p:spTree>
    <p:extLst>
      <p:ext uri="{BB962C8B-B14F-4D97-AF65-F5344CB8AC3E}">
        <p14:creationId xmlns:p14="http://schemas.microsoft.com/office/powerpoint/2010/main" val="7353113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429EFE9B-FFDA-41F4-9947-1643547E44F7}" type="datetimeFigureOut">
              <a:rPr lang="en-US" smtClean="0"/>
              <a:t>4/22/2023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2D7AEE3-FBF6-4669-8A7A-0371F50BCA27}" type="slidenum">
              <a:rPr lang="en-US" smtClean="0"/>
              <a:t>‹#›</a:t>
            </a:fld>
            <a:endParaRPr lang="en-US"/>
          </a:p>
        </p:txBody>
      </p:sp>
    </p:spTree>
    <p:extLst>
      <p:ext uri="{BB962C8B-B14F-4D97-AF65-F5344CB8AC3E}">
        <p14:creationId xmlns:p14="http://schemas.microsoft.com/office/powerpoint/2010/main" val="32527863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429EFE9B-FFDA-41F4-9947-1643547E44F7}" type="datetimeFigureOut">
              <a:rPr lang="en-US" smtClean="0"/>
              <a:t>4/22/2023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2D7AEE3-FBF6-4669-8A7A-0371F50BCA27}" type="slidenum">
              <a:rPr lang="en-US" smtClean="0"/>
              <a:t>‹#›</a:t>
            </a:fld>
            <a:endParaRPr lang="en-US"/>
          </a:p>
        </p:txBody>
      </p:sp>
    </p:spTree>
    <p:extLst>
      <p:ext uri="{BB962C8B-B14F-4D97-AF65-F5344CB8AC3E}">
        <p14:creationId xmlns:p14="http://schemas.microsoft.com/office/powerpoint/2010/main" val="32135724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29EFE9B-FFDA-41F4-9947-1643547E44F7}" type="datetimeFigureOut">
              <a:rPr lang="en-US" smtClean="0"/>
              <a:t>4/22/2023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2D7AEE3-FBF6-4669-8A7A-0371F50BCA27}" type="slidenum">
              <a:rPr lang="en-US" smtClean="0"/>
              <a:t>‹#›</a:t>
            </a:fld>
            <a:endParaRPr lang="en-US"/>
          </a:p>
        </p:txBody>
      </p:sp>
    </p:spTree>
    <p:extLst>
      <p:ext uri="{BB962C8B-B14F-4D97-AF65-F5344CB8AC3E}">
        <p14:creationId xmlns:p14="http://schemas.microsoft.com/office/powerpoint/2010/main" val="15831705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9EFE9B-FFDA-41F4-9947-1643547E44F7}" type="datetimeFigureOut">
              <a:rPr lang="en-US" smtClean="0"/>
              <a:t>4/22/2023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2D7AEE3-FBF6-4669-8A7A-0371F50BCA27}" type="slidenum">
              <a:rPr lang="en-US" smtClean="0"/>
              <a:t>‹#›</a:t>
            </a:fld>
            <a:endParaRPr lang="en-US"/>
          </a:p>
        </p:txBody>
      </p:sp>
    </p:spTree>
    <p:extLst>
      <p:ext uri="{BB962C8B-B14F-4D97-AF65-F5344CB8AC3E}">
        <p14:creationId xmlns:p14="http://schemas.microsoft.com/office/powerpoint/2010/main" val="19318314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9EFE9B-FFDA-41F4-9947-1643547E44F7}" type="datetimeFigureOut">
              <a:rPr lang="en-US" smtClean="0"/>
              <a:t>4/22/2023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2D7AEE3-FBF6-4669-8A7A-0371F50BCA27}" type="slidenum">
              <a:rPr lang="en-US" smtClean="0"/>
              <a:t>‹#›</a:t>
            </a:fld>
            <a:endParaRPr lang="en-US"/>
          </a:p>
        </p:txBody>
      </p:sp>
    </p:spTree>
    <p:extLst>
      <p:ext uri="{BB962C8B-B14F-4D97-AF65-F5344CB8AC3E}">
        <p14:creationId xmlns:p14="http://schemas.microsoft.com/office/powerpoint/2010/main" val="1325523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9EFE9B-FFDA-41F4-9947-1643547E44F7}" type="datetimeFigureOut">
              <a:rPr lang="en-US" smtClean="0"/>
              <a:t>4/22/2023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2D7AEE3-FBF6-4669-8A7A-0371F50BCA27}" type="slidenum">
              <a:rPr lang="en-US" smtClean="0"/>
              <a:t>‹#›</a:t>
            </a:fld>
            <a:endParaRPr lang="en-US"/>
          </a:p>
        </p:txBody>
      </p:sp>
    </p:spTree>
    <p:extLst>
      <p:ext uri="{BB962C8B-B14F-4D97-AF65-F5344CB8AC3E}">
        <p14:creationId xmlns:p14="http://schemas.microsoft.com/office/powerpoint/2010/main" val="15909305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066800"/>
            <a:ext cx="7772400" cy="2219130"/>
          </a:xfrm>
        </p:spPr>
        <p:txBody>
          <a:bodyPr>
            <a:noAutofit/>
          </a:bodyPr>
          <a:lstStyle/>
          <a:p>
            <a:r>
              <a:rPr lang="en-US" sz="3200" b="1" dirty="0">
                <a:latin typeface="Times New Roman" pitchFamily="18" charset="0"/>
                <a:cs typeface="Times New Roman" pitchFamily="18" charset="0"/>
              </a:rPr>
              <a:t>HEART DISEASE IDENTIFICATION METHOD USING MACHINE LEARNING CLASSIFICATION IN </a:t>
            </a:r>
            <a:r>
              <a:rPr lang="en-US" sz="3200" b="1" dirty="0" smtClean="0">
                <a:latin typeface="Times New Roman" pitchFamily="18" charset="0"/>
                <a:cs typeface="Times New Roman" pitchFamily="18" charset="0"/>
              </a:rPr>
              <a:t/>
            </a:r>
            <a:br>
              <a:rPr lang="en-US" sz="3200" b="1" dirty="0" smtClean="0">
                <a:latin typeface="Times New Roman" pitchFamily="18" charset="0"/>
                <a:cs typeface="Times New Roman" pitchFamily="18" charset="0"/>
              </a:rPr>
            </a:br>
            <a:r>
              <a:rPr lang="en-US" sz="3200" b="1" dirty="0" smtClean="0">
                <a:latin typeface="Times New Roman" pitchFamily="18" charset="0"/>
                <a:cs typeface="Times New Roman" pitchFamily="18" charset="0"/>
              </a:rPr>
              <a:t>E-HEALTHCARE</a:t>
            </a:r>
            <a:endParaRPr lang="en-US" sz="3200" b="1" dirty="0">
              <a:latin typeface="Times New Roman" pitchFamily="18" charset="0"/>
              <a:cs typeface="Times New Roman" pitchFamily="18" charset="0"/>
            </a:endParaRPr>
          </a:p>
        </p:txBody>
      </p:sp>
      <p:sp>
        <p:nvSpPr>
          <p:cNvPr id="4" name="Title 1"/>
          <p:cNvSpPr txBox="1">
            <a:spLocks/>
          </p:cNvSpPr>
          <p:nvPr/>
        </p:nvSpPr>
        <p:spPr>
          <a:xfrm>
            <a:off x="1388706" y="4038600"/>
            <a:ext cx="7772400" cy="221913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endParaRPr lang="en-US" sz="3200" b="1" dirty="0">
              <a:latin typeface="Times New Roman" pitchFamily="18" charset="0"/>
              <a:cs typeface="Times New Roman" pitchFamily="18" charset="0"/>
            </a:endParaRPr>
          </a:p>
        </p:txBody>
      </p:sp>
      <p:sp>
        <p:nvSpPr>
          <p:cNvPr id="6" name="Title 1"/>
          <p:cNvSpPr txBox="1">
            <a:spLocks/>
          </p:cNvSpPr>
          <p:nvPr/>
        </p:nvSpPr>
        <p:spPr>
          <a:xfrm>
            <a:off x="4495800" y="5029200"/>
            <a:ext cx="4267200" cy="138093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1800" b="1" dirty="0" smtClean="0">
                <a:latin typeface="Times New Roman" pitchFamily="18" charset="0"/>
                <a:cs typeface="Times New Roman" pitchFamily="18" charset="0"/>
              </a:rPr>
              <a:t>Under the Guidance:</a:t>
            </a:r>
          </a:p>
          <a:p>
            <a:r>
              <a:rPr lang="en-US" sz="1800" b="1" dirty="0" err="1" smtClean="0">
                <a:latin typeface="Times New Roman" pitchFamily="18" charset="0"/>
                <a:cs typeface="Times New Roman" pitchFamily="18" charset="0"/>
              </a:rPr>
              <a:t>Mrs.V.Sujatha</a:t>
            </a:r>
            <a:r>
              <a:rPr lang="en-US" sz="1800" b="1" dirty="0" smtClean="0">
                <a:latin typeface="Times New Roman" pitchFamily="18" charset="0"/>
                <a:cs typeface="Times New Roman" pitchFamily="18" charset="0"/>
              </a:rPr>
              <a:t> ,MCA.,(Ph.D.),</a:t>
            </a:r>
            <a:r>
              <a:rPr lang="en-US" sz="1800" b="1" dirty="0" err="1" smtClean="0">
                <a:latin typeface="Times New Roman" pitchFamily="18" charset="0"/>
                <a:cs typeface="Times New Roman" pitchFamily="18" charset="0"/>
              </a:rPr>
              <a:t>Asso.Prof</a:t>
            </a:r>
            <a:r>
              <a:rPr lang="en-US" sz="1800" b="1" dirty="0" smtClean="0">
                <a:latin typeface="Times New Roman" pitchFamily="18" charset="0"/>
                <a:cs typeface="Times New Roman" pitchFamily="18" charset="0"/>
              </a:rPr>
              <a:t>.,</a:t>
            </a:r>
          </a:p>
          <a:p>
            <a:r>
              <a:rPr lang="en-US" sz="1800" b="1" dirty="0" smtClean="0">
                <a:latin typeface="Times New Roman" pitchFamily="18" charset="0"/>
                <a:cs typeface="Times New Roman" pitchFamily="18" charset="0"/>
              </a:rPr>
              <a:t>Department of Computer Applications</a:t>
            </a:r>
            <a:endParaRPr lang="en-US" sz="1800" b="1" dirty="0">
              <a:latin typeface="Times New Roman" pitchFamily="18" charset="0"/>
              <a:cs typeface="Times New Roman" pitchFamily="18" charset="0"/>
            </a:endParaRPr>
          </a:p>
        </p:txBody>
      </p:sp>
      <p:sp>
        <p:nvSpPr>
          <p:cNvPr id="7" name="Title 1"/>
          <p:cNvSpPr txBox="1">
            <a:spLocks/>
          </p:cNvSpPr>
          <p:nvPr/>
        </p:nvSpPr>
        <p:spPr>
          <a:xfrm>
            <a:off x="381000" y="5486400"/>
            <a:ext cx="3886200" cy="618930"/>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en-US" sz="2000" b="1" dirty="0" smtClean="0">
                <a:latin typeface="Times New Roman" pitchFamily="18" charset="0"/>
                <a:cs typeface="Times New Roman" pitchFamily="18" charset="0"/>
              </a:rPr>
              <a:t>Presented By</a:t>
            </a:r>
          </a:p>
          <a:p>
            <a:pPr algn="l"/>
            <a:r>
              <a:rPr lang="en-US" sz="2000" b="1" dirty="0" smtClean="0">
                <a:latin typeface="Times New Roman" pitchFamily="18" charset="0"/>
                <a:cs typeface="Times New Roman" pitchFamily="18" charset="0"/>
              </a:rPr>
              <a:t>Santhosh S (111921MC02044)</a:t>
            </a:r>
          </a:p>
        </p:txBody>
      </p:sp>
    </p:spTree>
    <p:extLst>
      <p:ext uri="{BB962C8B-B14F-4D97-AF65-F5344CB8AC3E}">
        <p14:creationId xmlns:p14="http://schemas.microsoft.com/office/powerpoint/2010/main" val="34358987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b="1" dirty="0" smtClean="0">
                <a:latin typeface="Times New Roman" pitchFamily="18" charset="0"/>
                <a:cs typeface="Times New Roman" pitchFamily="18" charset="0"/>
              </a:rPr>
              <a:t>MODULES</a:t>
            </a:r>
            <a:endParaRPr lang="en-IN" sz="36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lvl="0"/>
            <a:r>
              <a:rPr lang="en-US" sz="2400" dirty="0">
                <a:latin typeface="Times New Roman" pitchFamily="18" charset="0"/>
                <a:cs typeface="Times New Roman" pitchFamily="18" charset="0"/>
              </a:rPr>
              <a:t>Data pre-processing</a:t>
            </a:r>
            <a:endParaRPr lang="en-IN" sz="2400" dirty="0">
              <a:latin typeface="Times New Roman" pitchFamily="18" charset="0"/>
              <a:cs typeface="Times New Roman" pitchFamily="18" charset="0"/>
            </a:endParaRPr>
          </a:p>
          <a:p>
            <a:pPr lvl="0"/>
            <a:r>
              <a:rPr lang="en-US" sz="2400" dirty="0">
                <a:latin typeface="Times New Roman" pitchFamily="18" charset="0"/>
                <a:cs typeface="Times New Roman" pitchFamily="18" charset="0"/>
              </a:rPr>
              <a:t>Feature selection and reduction</a:t>
            </a:r>
            <a:endParaRPr lang="en-IN" sz="2400" dirty="0">
              <a:latin typeface="Times New Roman" pitchFamily="18" charset="0"/>
              <a:cs typeface="Times New Roman" pitchFamily="18" charset="0"/>
            </a:endParaRPr>
          </a:p>
          <a:p>
            <a:pPr lvl="0"/>
            <a:r>
              <a:rPr lang="en-US" sz="2400" dirty="0">
                <a:latin typeface="Times New Roman" pitchFamily="18" charset="0"/>
                <a:cs typeface="Times New Roman" pitchFamily="18" charset="0"/>
              </a:rPr>
              <a:t>Classification </a:t>
            </a:r>
            <a:r>
              <a:rPr lang="en-US" sz="2400" dirty="0" smtClean="0">
                <a:latin typeface="Times New Roman" pitchFamily="18" charset="0"/>
                <a:cs typeface="Times New Roman" pitchFamily="18" charset="0"/>
              </a:rPr>
              <a:t>model</a:t>
            </a:r>
            <a:endParaRPr lang="en-IN" sz="2400" dirty="0">
              <a:latin typeface="Times New Roman" pitchFamily="18" charset="0"/>
              <a:cs typeface="Times New Roman" pitchFamily="18" charset="0"/>
            </a:endParaRPr>
          </a:p>
          <a:p>
            <a:pPr lvl="0"/>
            <a:r>
              <a:rPr lang="en-US" sz="2400" dirty="0" smtClean="0">
                <a:latin typeface="Times New Roman" pitchFamily="18" charset="0"/>
                <a:cs typeface="Times New Roman" pitchFamily="18" charset="0"/>
              </a:rPr>
              <a:t>Discussion of HRFLM to improve the results</a:t>
            </a:r>
            <a:r>
              <a:rPr lang="en-IN" sz="2400" dirty="0" smtClean="0">
                <a:latin typeface="Times New Roman" pitchFamily="18" charset="0"/>
                <a:cs typeface="Times New Roman" pitchFamily="18" charset="0"/>
              </a:rPr>
              <a:t/>
            </a:r>
            <a:br>
              <a:rPr lang="en-IN" sz="2400" dirty="0" smtClean="0">
                <a:latin typeface="Times New Roman" pitchFamily="18" charset="0"/>
                <a:cs typeface="Times New Roman" pitchFamily="18" charset="0"/>
              </a:rPr>
            </a:br>
            <a:endParaRPr lang="en-IN" sz="2400" dirty="0">
              <a:latin typeface="Times New Roman" pitchFamily="18" charset="0"/>
              <a:cs typeface="Times New Roman" pitchFamily="18" charset="0"/>
            </a:endParaRPr>
          </a:p>
        </p:txBody>
      </p:sp>
    </p:spTree>
    <p:extLst>
      <p:ext uri="{BB962C8B-B14F-4D97-AF65-F5344CB8AC3E}">
        <p14:creationId xmlns:p14="http://schemas.microsoft.com/office/powerpoint/2010/main" val="11041313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b="1" dirty="0" smtClean="0">
                <a:latin typeface="Times New Roman" pitchFamily="18" charset="0"/>
                <a:cs typeface="Times New Roman" pitchFamily="18" charset="0"/>
              </a:rPr>
              <a:t/>
            </a:r>
            <a:br>
              <a:rPr lang="en-US" sz="3600" b="1" dirty="0" smtClean="0">
                <a:latin typeface="Times New Roman" pitchFamily="18" charset="0"/>
                <a:cs typeface="Times New Roman" pitchFamily="18" charset="0"/>
              </a:rPr>
            </a:br>
            <a:r>
              <a:rPr lang="en-US" sz="3600" b="1" dirty="0" smtClean="0">
                <a:latin typeface="Times New Roman" pitchFamily="18" charset="0"/>
                <a:cs typeface="Times New Roman" pitchFamily="18" charset="0"/>
              </a:rPr>
              <a:t>DATA PRE-PROCESSING</a:t>
            </a:r>
            <a:r>
              <a:rPr lang="en-IN" sz="3600" dirty="0">
                <a:latin typeface="Times New Roman" pitchFamily="18" charset="0"/>
                <a:cs typeface="Times New Roman" pitchFamily="18" charset="0"/>
              </a:rPr>
              <a:t/>
            </a:r>
            <a:br>
              <a:rPr lang="en-IN" sz="3600" dirty="0">
                <a:latin typeface="Times New Roman" pitchFamily="18" charset="0"/>
                <a:cs typeface="Times New Roman" pitchFamily="18" charset="0"/>
              </a:rPr>
            </a:br>
            <a:endParaRPr lang="en-IN" sz="36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fontScale="85000" lnSpcReduction="10000"/>
          </a:bodyPr>
          <a:lstStyle/>
          <a:p>
            <a:pPr algn="just">
              <a:lnSpc>
                <a:spcPct val="150000"/>
              </a:lnSpc>
            </a:pPr>
            <a:r>
              <a:rPr lang="en-US" sz="2000" dirty="0">
                <a:latin typeface="Times New Roman" pitchFamily="18" charset="0"/>
                <a:cs typeface="Times New Roman" pitchFamily="18" charset="0"/>
              </a:rPr>
              <a:t>Heart disease data is pre-processed after collection of various records. The dataset contains a total of patient records, where records are with some missing values. Those records have been removed from the dataset and the remaining patient records are used in pre-processing. The multiclass variable and binary classification are introduced for the attributes of the given dataset. The multi-class variable is used to check the presence or absence of heart disease. In the instance of the patient having heart disease, the value is set to else the value is set to  indicating the absence of heart disease in the patient. The pre-processing of data is carried out by converting medical records into diagnosis values. The results of data pre-processing for  patient records indicate that records show the value of establishing the presence of heart disease while the remaining  reflected the value of 0 indicating the absence of heart disease.</a:t>
            </a:r>
            <a:endParaRPr lang="en-IN" sz="2000" dirty="0">
              <a:latin typeface="Times New Roman" pitchFamily="18" charset="0"/>
              <a:cs typeface="Times New Roman" pitchFamily="18" charset="0"/>
            </a:endParaRPr>
          </a:p>
          <a:p>
            <a:endParaRPr lang="en-IN" dirty="0"/>
          </a:p>
        </p:txBody>
      </p:sp>
    </p:spTree>
    <p:extLst>
      <p:ext uri="{BB962C8B-B14F-4D97-AF65-F5344CB8AC3E}">
        <p14:creationId xmlns:p14="http://schemas.microsoft.com/office/powerpoint/2010/main" val="410344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b="1" dirty="0" smtClean="0">
                <a:latin typeface="Times New Roman" pitchFamily="18" charset="0"/>
                <a:cs typeface="Times New Roman" pitchFamily="18" charset="0"/>
              </a:rPr>
              <a:t/>
            </a:r>
            <a:br>
              <a:rPr lang="en-US" sz="3600" b="1" dirty="0" smtClean="0">
                <a:latin typeface="Times New Roman" pitchFamily="18" charset="0"/>
                <a:cs typeface="Times New Roman" pitchFamily="18" charset="0"/>
              </a:rPr>
            </a:br>
            <a:r>
              <a:rPr lang="en-US" sz="3600" b="1" dirty="0" smtClean="0">
                <a:latin typeface="Times New Roman" pitchFamily="18" charset="0"/>
                <a:cs typeface="Times New Roman" pitchFamily="18" charset="0"/>
              </a:rPr>
              <a:t>FEATURE </a:t>
            </a:r>
            <a:r>
              <a:rPr lang="en-US" sz="3600" b="1" dirty="0">
                <a:latin typeface="Times New Roman" pitchFamily="18" charset="0"/>
                <a:cs typeface="Times New Roman" pitchFamily="18" charset="0"/>
              </a:rPr>
              <a:t>SELECTION AND </a:t>
            </a:r>
            <a:r>
              <a:rPr lang="en-US" sz="3600" b="1" dirty="0" smtClean="0">
                <a:latin typeface="Times New Roman" pitchFamily="18" charset="0"/>
                <a:cs typeface="Times New Roman" pitchFamily="18" charset="0"/>
              </a:rPr>
              <a:t>REDUCTION</a:t>
            </a:r>
            <a:r>
              <a:rPr lang="en-IN" sz="3600" dirty="0">
                <a:latin typeface="Times New Roman" pitchFamily="18" charset="0"/>
                <a:cs typeface="Times New Roman" pitchFamily="18" charset="0"/>
              </a:rPr>
              <a:t/>
            </a:r>
            <a:br>
              <a:rPr lang="en-IN" sz="3600" dirty="0">
                <a:latin typeface="Times New Roman" pitchFamily="18" charset="0"/>
                <a:cs typeface="Times New Roman" pitchFamily="18" charset="0"/>
              </a:rPr>
            </a:br>
            <a:endParaRPr lang="en-IN" sz="36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a:lnSpc>
                <a:spcPct val="150000"/>
              </a:lnSpc>
            </a:pPr>
            <a:endParaRPr lang="en-US" sz="1700" dirty="0" smtClean="0">
              <a:latin typeface="Times New Roman" pitchFamily="18" charset="0"/>
              <a:cs typeface="Times New Roman" pitchFamily="18" charset="0"/>
            </a:endParaRPr>
          </a:p>
          <a:p>
            <a:pPr algn="just">
              <a:lnSpc>
                <a:spcPct val="150000"/>
              </a:lnSpc>
            </a:pPr>
            <a:r>
              <a:rPr lang="en-US" sz="1700" dirty="0" smtClean="0">
                <a:latin typeface="Times New Roman" pitchFamily="18" charset="0"/>
                <a:cs typeface="Times New Roman" pitchFamily="18" charset="0"/>
              </a:rPr>
              <a:t>From </a:t>
            </a:r>
            <a:r>
              <a:rPr lang="en-US" sz="1700" dirty="0">
                <a:latin typeface="Times New Roman" pitchFamily="18" charset="0"/>
                <a:cs typeface="Times New Roman" pitchFamily="18" charset="0"/>
              </a:rPr>
              <a:t>among the attributes of the data set, two attributes pertaining to age and sex are used to identify the personal information of the patient. The remaining attributes are considered important as they contain vital clinical records. Clinical records are vital to diagnosis and learning the severity of heart disease. As previously mentioned in this experiment, </a:t>
            </a:r>
            <a:r>
              <a:rPr lang="en-US" sz="1600" dirty="0">
                <a:latin typeface="Times New Roman" pitchFamily="18" charset="0"/>
                <a:cs typeface="Times New Roman" pitchFamily="18" charset="0"/>
              </a:rPr>
              <a:t>Random Forest Algorithm used for prediction</a:t>
            </a:r>
            <a:r>
              <a:rPr lang="en-US" sz="1700" dirty="0" smtClean="0">
                <a:latin typeface="Times New Roman" pitchFamily="18" charset="0"/>
                <a:cs typeface="Times New Roman" pitchFamily="18" charset="0"/>
              </a:rPr>
              <a:t>. </a:t>
            </a:r>
            <a:r>
              <a:rPr lang="en-US" sz="1700" dirty="0">
                <a:latin typeface="Times New Roman" pitchFamily="18" charset="0"/>
                <a:cs typeface="Times New Roman" pitchFamily="18" charset="0"/>
              </a:rPr>
              <a:t>The experiment was repeated with all the ML techniques using all 13 attribute.</a:t>
            </a:r>
            <a:endParaRPr lang="en-IN" sz="1700" dirty="0">
              <a:latin typeface="Times New Roman" pitchFamily="18" charset="0"/>
              <a:cs typeface="Times New Roman" pitchFamily="18" charset="0"/>
            </a:endParaRPr>
          </a:p>
          <a:p>
            <a:endParaRPr lang="en-IN" dirty="0"/>
          </a:p>
        </p:txBody>
      </p:sp>
    </p:spTree>
    <p:extLst>
      <p:ext uri="{BB962C8B-B14F-4D97-AF65-F5344CB8AC3E}">
        <p14:creationId xmlns:p14="http://schemas.microsoft.com/office/powerpoint/2010/main" val="13156020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smtClean="0"/>
              <a:t/>
            </a:r>
            <a:br>
              <a:rPr lang="en-US" b="1" dirty="0" smtClean="0"/>
            </a:br>
            <a:r>
              <a:rPr lang="en-US" sz="4000" b="1" dirty="0" smtClean="0">
                <a:latin typeface="Times New Roman" pitchFamily="18" charset="0"/>
                <a:cs typeface="Times New Roman" pitchFamily="18" charset="0"/>
              </a:rPr>
              <a:t>CLASSIFICATION MODEL</a:t>
            </a:r>
            <a:r>
              <a:rPr lang="en-IN" dirty="0"/>
              <a:t/>
            </a:r>
            <a:br>
              <a:rPr lang="en-IN" dirty="0"/>
            </a:br>
            <a:endParaRPr lang="en-IN" dirty="0"/>
          </a:p>
        </p:txBody>
      </p:sp>
      <p:sp>
        <p:nvSpPr>
          <p:cNvPr id="3" name="Content Placeholder 2"/>
          <p:cNvSpPr>
            <a:spLocks noGrp="1"/>
          </p:cNvSpPr>
          <p:nvPr>
            <p:ph idx="1"/>
          </p:nvPr>
        </p:nvSpPr>
        <p:spPr>
          <a:xfrm>
            <a:off x="457200" y="1447800"/>
            <a:ext cx="8229600" cy="4678363"/>
          </a:xfrm>
        </p:spPr>
        <p:txBody>
          <a:bodyPr>
            <a:normAutofit/>
          </a:bodyPr>
          <a:lstStyle/>
          <a:p>
            <a:pPr>
              <a:lnSpc>
                <a:spcPct val="150000"/>
              </a:lnSpc>
            </a:pPr>
            <a:endParaRPr lang="en-US" sz="1700" dirty="0" smtClean="0">
              <a:latin typeface="Times New Roman" pitchFamily="18" charset="0"/>
              <a:cs typeface="Times New Roman" pitchFamily="18" charset="0"/>
            </a:endParaRPr>
          </a:p>
          <a:p>
            <a:pPr algn="just">
              <a:lnSpc>
                <a:spcPct val="150000"/>
              </a:lnSpc>
            </a:pPr>
            <a:r>
              <a:rPr lang="en-US" sz="1700" dirty="0" smtClean="0">
                <a:latin typeface="Times New Roman" pitchFamily="18" charset="0"/>
                <a:cs typeface="Times New Roman" pitchFamily="18" charset="0"/>
              </a:rPr>
              <a:t>The </a:t>
            </a:r>
            <a:r>
              <a:rPr lang="en-US" sz="1700" dirty="0">
                <a:latin typeface="Times New Roman" pitchFamily="18" charset="0"/>
                <a:cs typeface="Times New Roman" pitchFamily="18" charset="0"/>
              </a:rPr>
              <a:t>clustering of datasets is done on the basis of the variables and criteria of </a:t>
            </a:r>
            <a:r>
              <a:rPr lang="en-US" sz="1700" dirty="0" smtClean="0">
                <a:latin typeface="Times New Roman" pitchFamily="18" charset="0"/>
                <a:cs typeface="Times New Roman" pitchFamily="18" charset="0"/>
              </a:rPr>
              <a:t>Random Forest (RF) </a:t>
            </a:r>
            <a:r>
              <a:rPr lang="en-US" sz="1700" dirty="0">
                <a:latin typeface="Times New Roman" pitchFamily="18" charset="0"/>
                <a:cs typeface="Times New Roman" pitchFamily="18" charset="0"/>
              </a:rPr>
              <a:t>features. Then, the classifiers are applied to each clustered dataset in order to estimate its performance. The best performing models are identified from the above results based on their low rate of error. The performance is further optimized by choosing the </a:t>
            </a:r>
            <a:r>
              <a:rPr lang="en-US" sz="1700" dirty="0" smtClean="0">
                <a:latin typeface="Times New Roman" pitchFamily="18" charset="0"/>
                <a:cs typeface="Times New Roman" pitchFamily="18" charset="0"/>
              </a:rPr>
              <a:t>RF </a:t>
            </a:r>
            <a:r>
              <a:rPr lang="en-US" sz="1700" dirty="0">
                <a:latin typeface="Times New Roman" pitchFamily="18" charset="0"/>
                <a:cs typeface="Times New Roman" pitchFamily="18" charset="0"/>
              </a:rPr>
              <a:t>cluster with a high rate of error and extraction of its corresponding classifier features. The performance of the classifier is evaluated for error optimization on this data set.</a:t>
            </a:r>
            <a:endParaRPr lang="en-IN" sz="1700" dirty="0">
              <a:latin typeface="Times New Roman" pitchFamily="18" charset="0"/>
              <a:cs typeface="Times New Roman" pitchFamily="18" charset="0"/>
            </a:endParaRPr>
          </a:p>
          <a:p>
            <a:endParaRPr lang="en-IN" dirty="0"/>
          </a:p>
        </p:txBody>
      </p:sp>
    </p:spTree>
    <p:extLst>
      <p:ext uri="{BB962C8B-B14F-4D97-AF65-F5344CB8AC3E}">
        <p14:creationId xmlns:p14="http://schemas.microsoft.com/office/powerpoint/2010/main" val="40413607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b="1" dirty="0" smtClean="0">
                <a:latin typeface="Times New Roman" pitchFamily="18" charset="0"/>
                <a:cs typeface="Times New Roman" pitchFamily="18" charset="0"/>
              </a:rPr>
              <a:t/>
            </a:r>
            <a:br>
              <a:rPr lang="en-US" sz="3600" b="1" dirty="0" smtClean="0">
                <a:latin typeface="Times New Roman" pitchFamily="18" charset="0"/>
                <a:cs typeface="Times New Roman" pitchFamily="18" charset="0"/>
              </a:rPr>
            </a:br>
            <a:r>
              <a:rPr lang="en-US" sz="3600" b="1" dirty="0" smtClean="0">
                <a:latin typeface="Times New Roman" pitchFamily="18" charset="0"/>
                <a:cs typeface="Times New Roman" pitchFamily="18" charset="0"/>
              </a:rPr>
              <a:t>DISCUSSION </a:t>
            </a:r>
            <a:r>
              <a:rPr lang="en-US" sz="3600" b="1" dirty="0">
                <a:latin typeface="Times New Roman" pitchFamily="18" charset="0"/>
                <a:cs typeface="Times New Roman" pitchFamily="18" charset="0"/>
              </a:rPr>
              <a:t>OF HRFLM TO IMPROVE THE RESULTS</a:t>
            </a:r>
            <a:r>
              <a:rPr lang="en-IN" sz="3600" dirty="0">
                <a:latin typeface="Times New Roman" pitchFamily="18" charset="0"/>
                <a:cs typeface="Times New Roman" pitchFamily="18" charset="0"/>
              </a:rPr>
              <a:t/>
            </a:r>
            <a:br>
              <a:rPr lang="en-IN" sz="3600" dirty="0">
                <a:latin typeface="Times New Roman" pitchFamily="18" charset="0"/>
                <a:cs typeface="Times New Roman" pitchFamily="18" charset="0"/>
              </a:rPr>
            </a:br>
            <a:endParaRPr lang="en-IN" sz="36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fontScale="85000" lnSpcReduction="10000"/>
          </a:bodyPr>
          <a:lstStyle/>
          <a:p>
            <a:pPr>
              <a:lnSpc>
                <a:spcPct val="150000"/>
              </a:lnSpc>
            </a:pPr>
            <a:endParaRPr lang="en-US" sz="2000" dirty="0" smtClean="0"/>
          </a:p>
          <a:p>
            <a:pPr algn="just">
              <a:lnSpc>
                <a:spcPct val="150000"/>
              </a:lnSpc>
            </a:pPr>
            <a:r>
              <a:rPr lang="en-US" sz="2000" dirty="0" smtClean="0">
                <a:latin typeface="Times New Roman" pitchFamily="18" charset="0"/>
                <a:cs typeface="Times New Roman" pitchFamily="18" charset="0"/>
              </a:rPr>
              <a:t>The </a:t>
            </a:r>
            <a:r>
              <a:rPr lang="en-US" sz="2000" dirty="0">
                <a:latin typeface="Times New Roman" pitchFamily="18" charset="0"/>
                <a:cs typeface="Times New Roman" pitchFamily="18" charset="0"/>
              </a:rPr>
              <a:t>UCI dataset is further classified into 8 types of datasets based on classification rules. The classification rules, each dataset is further classified and processed by R Studio Rattle. The results are generated by applying the classification rule for the dataset. The classification rules generated based on the rule after data pre-processing is done. After pre-processing, the data’s three best ML techniques are chosen and the results are generated. The various datasets with </a:t>
            </a:r>
            <a:r>
              <a:rPr lang="en-US" sz="2000" dirty="0" smtClean="0">
                <a:latin typeface="Times New Roman" pitchFamily="18" charset="0"/>
                <a:cs typeface="Times New Roman" pitchFamily="18" charset="0"/>
              </a:rPr>
              <a:t>RF</a:t>
            </a:r>
            <a:r>
              <a:rPr lang="en-US" sz="2000" dirty="0">
                <a:latin typeface="Times New Roman" pitchFamily="18" charset="0"/>
                <a:cs typeface="Times New Roman" pitchFamily="18" charset="0"/>
              </a:rPr>
              <a:t>, </a:t>
            </a:r>
            <a:r>
              <a:rPr lang="en-US" sz="2000" dirty="0" smtClean="0">
                <a:latin typeface="Times New Roman" pitchFamily="18" charset="0"/>
                <a:cs typeface="Times New Roman" pitchFamily="18" charset="0"/>
              </a:rPr>
              <a:t>LR </a:t>
            </a:r>
            <a:r>
              <a:rPr lang="en-US" sz="2000" dirty="0">
                <a:latin typeface="Times New Roman" pitchFamily="18" charset="0"/>
                <a:cs typeface="Times New Roman" pitchFamily="18" charset="0"/>
              </a:rPr>
              <a:t>are applied to find out the best classification method. The results show that RF and </a:t>
            </a:r>
            <a:r>
              <a:rPr lang="en-US" sz="2000" dirty="0" smtClean="0">
                <a:latin typeface="Times New Roman" pitchFamily="18" charset="0"/>
                <a:cs typeface="Times New Roman" pitchFamily="18" charset="0"/>
              </a:rPr>
              <a:t>LR </a:t>
            </a:r>
            <a:r>
              <a:rPr lang="en-US" sz="2000" dirty="0">
                <a:latin typeface="Times New Roman" pitchFamily="18" charset="0"/>
                <a:cs typeface="Times New Roman" pitchFamily="18" charset="0"/>
              </a:rPr>
              <a:t>are the best. The RF error rate for dataset 4 is </a:t>
            </a:r>
            <a:r>
              <a:rPr lang="en-US" sz="2000" dirty="0" smtClean="0">
                <a:latin typeface="Times New Roman" pitchFamily="18" charset="0"/>
                <a:cs typeface="Times New Roman" pitchFamily="18" charset="0"/>
              </a:rPr>
              <a:t>high </a:t>
            </a:r>
            <a:r>
              <a:rPr lang="en-US" sz="2000" dirty="0">
                <a:latin typeface="Times New Roman" pitchFamily="18" charset="0"/>
                <a:cs typeface="Times New Roman" pitchFamily="18" charset="0"/>
              </a:rPr>
              <a:t>compared to the other datasets. The LM method for the dataset is the </a:t>
            </a:r>
            <a:r>
              <a:rPr lang="en-US" sz="2000" dirty="0" smtClean="0">
                <a:latin typeface="Times New Roman" pitchFamily="18" charset="0"/>
                <a:cs typeface="Times New Roman" pitchFamily="18" charset="0"/>
              </a:rPr>
              <a:t>best </a:t>
            </a:r>
            <a:r>
              <a:rPr lang="en-US" sz="2000" dirty="0">
                <a:latin typeface="Times New Roman" pitchFamily="18" charset="0"/>
                <a:cs typeface="Times New Roman" pitchFamily="18" charset="0"/>
              </a:rPr>
              <a:t>compared to </a:t>
            </a:r>
            <a:r>
              <a:rPr lang="en-US" sz="2000" dirty="0" smtClean="0">
                <a:latin typeface="Times New Roman" pitchFamily="18" charset="0"/>
                <a:cs typeface="Times New Roman" pitchFamily="18" charset="0"/>
              </a:rPr>
              <a:t>LR </a:t>
            </a:r>
            <a:r>
              <a:rPr lang="en-US" sz="2000" dirty="0">
                <a:latin typeface="Times New Roman" pitchFamily="18" charset="0"/>
                <a:cs typeface="Times New Roman" pitchFamily="18" charset="0"/>
              </a:rPr>
              <a:t>and RF methods. We propose convolutional neural network method to improve the results of the proposed method</a:t>
            </a:r>
            <a:endParaRPr lang="en-IN" sz="2000" dirty="0">
              <a:latin typeface="Times New Roman" pitchFamily="18" charset="0"/>
              <a:cs typeface="Times New Roman" pitchFamily="18" charset="0"/>
            </a:endParaRPr>
          </a:p>
          <a:p>
            <a:endParaRPr lang="en-IN" dirty="0"/>
          </a:p>
        </p:txBody>
      </p:sp>
    </p:spTree>
    <p:extLst>
      <p:ext uri="{BB962C8B-B14F-4D97-AF65-F5344CB8AC3E}">
        <p14:creationId xmlns:p14="http://schemas.microsoft.com/office/powerpoint/2010/main" val="11483800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76200"/>
            <a:ext cx="8229600" cy="1143000"/>
          </a:xfrm>
        </p:spPr>
        <p:txBody>
          <a:bodyPr>
            <a:normAutofit fontScale="90000"/>
          </a:bodyPr>
          <a:lstStyle/>
          <a:p>
            <a:r>
              <a:rPr lang="en-US" b="1" dirty="0" smtClean="0">
                <a:latin typeface="Times New Roman" pitchFamily="18" charset="0"/>
                <a:cs typeface="Times New Roman" pitchFamily="18" charset="0"/>
              </a:rPr>
              <a:t/>
            </a:r>
            <a:br>
              <a:rPr lang="en-US" b="1" dirty="0" smtClean="0">
                <a:latin typeface="Times New Roman" pitchFamily="18" charset="0"/>
                <a:cs typeface="Times New Roman" pitchFamily="18" charset="0"/>
              </a:rPr>
            </a:br>
            <a:r>
              <a:rPr lang="en-US" b="1" dirty="0" smtClean="0">
                <a:latin typeface="Times New Roman" pitchFamily="18" charset="0"/>
                <a:cs typeface="Times New Roman" pitchFamily="18" charset="0"/>
              </a:rPr>
              <a:t>CODING</a:t>
            </a:r>
            <a:r>
              <a:rPr lang="en-IN" dirty="0">
                <a:latin typeface="Times New Roman" pitchFamily="18" charset="0"/>
                <a:cs typeface="Times New Roman" pitchFamily="18" charset="0"/>
              </a:rPr>
              <a:t/>
            </a:r>
            <a:br>
              <a:rPr lang="en-IN" dirty="0">
                <a:latin typeface="Times New Roman" pitchFamily="18" charset="0"/>
                <a:cs typeface="Times New Roman" pitchFamily="18" charset="0"/>
              </a:rPr>
            </a:br>
            <a:endParaRPr lang="en-IN" dirty="0">
              <a:latin typeface="Times New Roman" pitchFamily="18" charset="0"/>
              <a:cs typeface="Times New Roman" pitchFamily="18" charset="0"/>
            </a:endParaRPr>
          </a:p>
        </p:txBody>
      </p:sp>
      <p:sp>
        <p:nvSpPr>
          <p:cNvPr id="3" name="Content Placeholder 2"/>
          <p:cNvSpPr>
            <a:spLocks noGrp="1"/>
          </p:cNvSpPr>
          <p:nvPr>
            <p:ph idx="1"/>
          </p:nvPr>
        </p:nvSpPr>
        <p:spPr>
          <a:xfrm>
            <a:off x="533400" y="990600"/>
            <a:ext cx="8229600" cy="4525963"/>
          </a:xfrm>
        </p:spPr>
        <p:txBody>
          <a:bodyPr>
            <a:normAutofit fontScale="25000" lnSpcReduction="20000"/>
          </a:bodyPr>
          <a:lstStyle/>
          <a:p>
            <a:pPr marL="0" indent="0">
              <a:buNone/>
            </a:pPr>
            <a:r>
              <a:rPr lang="en-US" sz="3600" dirty="0"/>
              <a:t>from flask import Flask, render_template, request</a:t>
            </a:r>
            <a:endParaRPr lang="en-IN" sz="3600" dirty="0"/>
          </a:p>
          <a:p>
            <a:pPr marL="0" indent="0">
              <a:buNone/>
            </a:pPr>
            <a:r>
              <a:rPr lang="en-US" sz="3600" dirty="0"/>
              <a:t>import pickle</a:t>
            </a:r>
            <a:endParaRPr lang="en-IN" sz="3600" dirty="0"/>
          </a:p>
          <a:p>
            <a:pPr marL="0" indent="0">
              <a:buNone/>
            </a:pPr>
            <a:r>
              <a:rPr lang="en-US" sz="3600" dirty="0"/>
              <a:t>import </a:t>
            </a:r>
            <a:r>
              <a:rPr lang="en-US" sz="3600" dirty="0" err="1"/>
              <a:t>numpy</a:t>
            </a:r>
            <a:r>
              <a:rPr lang="en-US" sz="3600" dirty="0"/>
              <a:t> as </a:t>
            </a:r>
            <a:r>
              <a:rPr lang="en-US" sz="3600" dirty="0" err="1" smtClean="0"/>
              <a:t>np</a:t>
            </a:r>
            <a:endParaRPr lang="en-IN" sz="3600" dirty="0"/>
          </a:p>
          <a:p>
            <a:pPr marL="0" indent="0">
              <a:buNone/>
            </a:pPr>
            <a:r>
              <a:rPr lang="en-US" sz="3600" dirty="0"/>
              <a:t> </a:t>
            </a:r>
            <a:endParaRPr lang="en-IN" sz="3600" dirty="0"/>
          </a:p>
          <a:p>
            <a:pPr marL="0" indent="0">
              <a:buNone/>
            </a:pPr>
            <a:r>
              <a:rPr lang="en-US" sz="3600" dirty="0"/>
              <a:t>filename = '</a:t>
            </a:r>
            <a:r>
              <a:rPr lang="en-US" sz="3600" dirty="0" err="1"/>
              <a:t>heart.pkl</a:t>
            </a:r>
            <a:r>
              <a:rPr lang="en-US" sz="3600" dirty="0"/>
              <a:t>'</a:t>
            </a:r>
            <a:endParaRPr lang="en-IN" sz="3600" dirty="0"/>
          </a:p>
          <a:p>
            <a:pPr marL="0" indent="0">
              <a:buNone/>
            </a:pPr>
            <a:r>
              <a:rPr lang="en-US" sz="3600" dirty="0"/>
              <a:t>model = </a:t>
            </a:r>
            <a:r>
              <a:rPr lang="en-US" sz="3600" dirty="0" err="1"/>
              <a:t>pickle.load</a:t>
            </a:r>
            <a:r>
              <a:rPr lang="en-US" sz="3600" dirty="0"/>
              <a:t>(open(filename, '</a:t>
            </a:r>
            <a:r>
              <a:rPr lang="en-US" sz="3600" dirty="0" err="1"/>
              <a:t>rb</a:t>
            </a:r>
            <a:r>
              <a:rPr lang="en-US" sz="3600" dirty="0"/>
              <a:t>'))</a:t>
            </a:r>
            <a:endParaRPr lang="en-IN" sz="3600" dirty="0"/>
          </a:p>
          <a:p>
            <a:pPr marL="0" indent="0">
              <a:buNone/>
            </a:pPr>
            <a:r>
              <a:rPr lang="en-US" sz="3600" dirty="0"/>
              <a:t> </a:t>
            </a:r>
            <a:endParaRPr lang="en-IN" sz="3600" dirty="0"/>
          </a:p>
          <a:p>
            <a:pPr marL="0" indent="0">
              <a:buNone/>
            </a:pPr>
            <a:r>
              <a:rPr lang="en-US" sz="3600" dirty="0"/>
              <a:t>app = Flask(__name__)</a:t>
            </a:r>
            <a:endParaRPr lang="en-IN" sz="3600" dirty="0"/>
          </a:p>
          <a:p>
            <a:pPr marL="0" indent="0">
              <a:buNone/>
            </a:pPr>
            <a:r>
              <a:rPr lang="en-US" sz="3600" dirty="0"/>
              <a:t> </a:t>
            </a:r>
            <a:endParaRPr lang="en-IN" sz="3600" dirty="0"/>
          </a:p>
          <a:p>
            <a:pPr marL="0" indent="0">
              <a:buNone/>
            </a:pPr>
            <a:r>
              <a:rPr lang="en-US" sz="3600" dirty="0"/>
              <a:t>@</a:t>
            </a:r>
            <a:r>
              <a:rPr lang="en-US" sz="3600" dirty="0" err="1"/>
              <a:t>app.route</a:t>
            </a:r>
            <a:r>
              <a:rPr lang="en-US" sz="3600" dirty="0"/>
              <a:t>('/')</a:t>
            </a:r>
            <a:endParaRPr lang="en-IN" sz="3600" dirty="0"/>
          </a:p>
          <a:p>
            <a:pPr marL="0" indent="0">
              <a:buNone/>
            </a:pPr>
            <a:r>
              <a:rPr lang="en-US" sz="3600" dirty="0"/>
              <a:t>def home():</a:t>
            </a:r>
            <a:endParaRPr lang="en-IN" sz="3600" dirty="0"/>
          </a:p>
          <a:p>
            <a:pPr marL="0" indent="0">
              <a:buNone/>
            </a:pPr>
            <a:r>
              <a:rPr lang="en-US" sz="3600" dirty="0"/>
              <a:t>	return render_template('main.html')</a:t>
            </a:r>
            <a:endParaRPr lang="en-IN" sz="3600" dirty="0"/>
          </a:p>
          <a:p>
            <a:pPr marL="0" indent="0">
              <a:buNone/>
            </a:pPr>
            <a:r>
              <a:rPr lang="en-US" sz="3600" dirty="0"/>
              <a:t> </a:t>
            </a:r>
            <a:endParaRPr lang="en-IN" sz="3600" dirty="0"/>
          </a:p>
          <a:p>
            <a:pPr marL="0" indent="0">
              <a:buNone/>
            </a:pPr>
            <a:r>
              <a:rPr lang="en-US" sz="3600" dirty="0"/>
              <a:t> </a:t>
            </a:r>
            <a:endParaRPr lang="en-IN" sz="3600" dirty="0"/>
          </a:p>
          <a:p>
            <a:pPr marL="0" indent="0">
              <a:buNone/>
            </a:pPr>
            <a:r>
              <a:rPr lang="en-US" sz="3600" dirty="0"/>
              <a:t>@</a:t>
            </a:r>
            <a:r>
              <a:rPr lang="en-US" sz="3600" dirty="0" err="1"/>
              <a:t>app.route</a:t>
            </a:r>
            <a:r>
              <a:rPr lang="en-US" sz="3600" dirty="0"/>
              <a:t>('/predict', methods=['GET','POST'])</a:t>
            </a:r>
            <a:endParaRPr lang="en-IN" sz="3600" dirty="0"/>
          </a:p>
          <a:p>
            <a:pPr marL="0" indent="0">
              <a:buNone/>
            </a:pPr>
            <a:r>
              <a:rPr lang="en-US" sz="3600" dirty="0"/>
              <a:t>def predict():</a:t>
            </a:r>
            <a:endParaRPr lang="en-IN" sz="3600" dirty="0"/>
          </a:p>
          <a:p>
            <a:pPr marL="0" indent="0">
              <a:buNone/>
            </a:pPr>
            <a:r>
              <a:rPr lang="en-US" sz="3600" dirty="0"/>
              <a:t>    if </a:t>
            </a:r>
            <a:r>
              <a:rPr lang="en-US" sz="3600" dirty="0" err="1"/>
              <a:t>request.method</a:t>
            </a:r>
            <a:r>
              <a:rPr lang="en-US" sz="3600" dirty="0"/>
              <a:t> == 'POST</a:t>
            </a:r>
            <a:r>
              <a:rPr lang="en-US" sz="3600" dirty="0" smtClean="0"/>
              <a:t>':</a:t>
            </a:r>
            <a:r>
              <a:rPr lang="en-US" sz="3600" dirty="0"/>
              <a:t> </a:t>
            </a:r>
            <a:endParaRPr lang="en-IN" sz="3600" dirty="0"/>
          </a:p>
          <a:p>
            <a:pPr marL="0" indent="0">
              <a:buNone/>
            </a:pPr>
            <a:r>
              <a:rPr lang="en-US" sz="3600" dirty="0"/>
              <a:t>        age = </a:t>
            </a:r>
            <a:r>
              <a:rPr lang="en-US" sz="3600" dirty="0" err="1"/>
              <a:t>int</a:t>
            </a:r>
            <a:r>
              <a:rPr lang="en-US" sz="3600" dirty="0"/>
              <a:t>(</a:t>
            </a:r>
            <a:r>
              <a:rPr lang="en-US" sz="3600" dirty="0" err="1"/>
              <a:t>request.form</a:t>
            </a:r>
            <a:r>
              <a:rPr lang="en-US" sz="3600" dirty="0"/>
              <a:t>['age'])</a:t>
            </a:r>
            <a:endParaRPr lang="en-IN" sz="3600" dirty="0"/>
          </a:p>
          <a:p>
            <a:pPr marL="0" indent="0">
              <a:buNone/>
            </a:pPr>
            <a:r>
              <a:rPr lang="en-US" sz="3600" dirty="0"/>
              <a:t>        sex = </a:t>
            </a:r>
            <a:r>
              <a:rPr lang="en-US" sz="3600" dirty="0" err="1"/>
              <a:t>request.form.get</a:t>
            </a:r>
            <a:r>
              <a:rPr lang="en-US" sz="3600" dirty="0"/>
              <a:t>('sex')</a:t>
            </a:r>
            <a:endParaRPr lang="en-IN" sz="3600" dirty="0"/>
          </a:p>
          <a:p>
            <a:pPr marL="0" indent="0">
              <a:buNone/>
            </a:pPr>
            <a:r>
              <a:rPr lang="en-US" sz="3600" dirty="0"/>
              <a:t>        </a:t>
            </a:r>
            <a:r>
              <a:rPr lang="en-US" sz="3600" dirty="0" err="1"/>
              <a:t>cp</a:t>
            </a:r>
            <a:r>
              <a:rPr lang="en-US" sz="3600" dirty="0"/>
              <a:t> = </a:t>
            </a:r>
            <a:r>
              <a:rPr lang="en-US" sz="3600" dirty="0" err="1"/>
              <a:t>request.form.get</a:t>
            </a:r>
            <a:r>
              <a:rPr lang="en-US" sz="3600" dirty="0"/>
              <a:t>('</a:t>
            </a:r>
            <a:r>
              <a:rPr lang="en-US" sz="3600" dirty="0" err="1"/>
              <a:t>cp</a:t>
            </a:r>
            <a:r>
              <a:rPr lang="en-US" sz="3600" dirty="0"/>
              <a:t>')</a:t>
            </a:r>
            <a:endParaRPr lang="en-IN" sz="3600" dirty="0"/>
          </a:p>
          <a:p>
            <a:pPr marL="0" indent="0">
              <a:buNone/>
            </a:pPr>
            <a:r>
              <a:rPr lang="en-US" sz="3600" dirty="0"/>
              <a:t>        </a:t>
            </a:r>
            <a:r>
              <a:rPr lang="en-US" sz="3600" dirty="0" err="1"/>
              <a:t>trestbps</a:t>
            </a:r>
            <a:r>
              <a:rPr lang="en-US" sz="3600" dirty="0"/>
              <a:t> = </a:t>
            </a:r>
            <a:r>
              <a:rPr lang="en-US" sz="3600" dirty="0" err="1"/>
              <a:t>int</a:t>
            </a:r>
            <a:r>
              <a:rPr lang="en-US" sz="3600" dirty="0"/>
              <a:t>(</a:t>
            </a:r>
            <a:r>
              <a:rPr lang="en-US" sz="3600" dirty="0" err="1"/>
              <a:t>request.form</a:t>
            </a:r>
            <a:r>
              <a:rPr lang="en-US" sz="3600" dirty="0"/>
              <a:t>['</a:t>
            </a:r>
            <a:r>
              <a:rPr lang="en-US" sz="3600" dirty="0" err="1"/>
              <a:t>trestbps</a:t>
            </a:r>
            <a:r>
              <a:rPr lang="en-US" sz="3600" dirty="0"/>
              <a:t>'])</a:t>
            </a:r>
            <a:endParaRPr lang="en-IN" sz="3600" dirty="0"/>
          </a:p>
          <a:p>
            <a:pPr marL="0" indent="0">
              <a:buNone/>
            </a:pPr>
            <a:r>
              <a:rPr lang="en-US" sz="3600" dirty="0"/>
              <a:t>        </a:t>
            </a:r>
            <a:r>
              <a:rPr lang="en-US" sz="3600" dirty="0" err="1"/>
              <a:t>chol</a:t>
            </a:r>
            <a:r>
              <a:rPr lang="en-US" sz="3600" dirty="0"/>
              <a:t> = </a:t>
            </a:r>
            <a:r>
              <a:rPr lang="en-US" sz="3600" dirty="0" err="1"/>
              <a:t>int</a:t>
            </a:r>
            <a:r>
              <a:rPr lang="en-US" sz="3600" dirty="0"/>
              <a:t>(</a:t>
            </a:r>
            <a:r>
              <a:rPr lang="en-US" sz="3600" dirty="0" err="1"/>
              <a:t>request.form</a:t>
            </a:r>
            <a:r>
              <a:rPr lang="en-US" sz="3600" dirty="0"/>
              <a:t>['</a:t>
            </a:r>
            <a:r>
              <a:rPr lang="en-US" sz="3600" dirty="0" err="1"/>
              <a:t>chol</a:t>
            </a:r>
            <a:r>
              <a:rPr lang="en-US" sz="3600" dirty="0"/>
              <a:t>'])</a:t>
            </a:r>
            <a:endParaRPr lang="en-IN" sz="3600" dirty="0"/>
          </a:p>
          <a:p>
            <a:pPr marL="0" indent="0">
              <a:buNone/>
            </a:pPr>
            <a:r>
              <a:rPr lang="en-US" sz="3600" dirty="0"/>
              <a:t>        </a:t>
            </a:r>
            <a:r>
              <a:rPr lang="en-US" sz="3600" dirty="0" err="1"/>
              <a:t>fbs</a:t>
            </a:r>
            <a:r>
              <a:rPr lang="en-US" sz="3600" dirty="0"/>
              <a:t> = </a:t>
            </a:r>
            <a:r>
              <a:rPr lang="en-US" sz="3600" dirty="0" err="1"/>
              <a:t>request.form.get</a:t>
            </a:r>
            <a:r>
              <a:rPr lang="en-US" sz="3600" dirty="0"/>
              <a:t>('</a:t>
            </a:r>
            <a:r>
              <a:rPr lang="en-US" sz="3600" dirty="0" err="1"/>
              <a:t>fbs</a:t>
            </a:r>
            <a:r>
              <a:rPr lang="en-US" sz="3600" dirty="0"/>
              <a:t>')</a:t>
            </a:r>
            <a:endParaRPr lang="en-IN" sz="3600" dirty="0"/>
          </a:p>
          <a:p>
            <a:pPr marL="0" indent="0">
              <a:buNone/>
            </a:pPr>
            <a:r>
              <a:rPr lang="en-US" sz="3600" dirty="0"/>
              <a:t>        </a:t>
            </a:r>
            <a:r>
              <a:rPr lang="en-US" sz="3600" dirty="0" err="1"/>
              <a:t>restecg</a:t>
            </a:r>
            <a:r>
              <a:rPr lang="en-US" sz="3600" dirty="0"/>
              <a:t> = </a:t>
            </a:r>
            <a:r>
              <a:rPr lang="en-US" sz="3600" dirty="0" err="1"/>
              <a:t>int</a:t>
            </a:r>
            <a:r>
              <a:rPr lang="en-US" sz="3600" dirty="0"/>
              <a:t>(</a:t>
            </a:r>
            <a:r>
              <a:rPr lang="en-US" sz="3600" dirty="0" err="1"/>
              <a:t>request.form</a:t>
            </a:r>
            <a:r>
              <a:rPr lang="en-US" sz="3600" dirty="0"/>
              <a:t>['</a:t>
            </a:r>
            <a:r>
              <a:rPr lang="en-US" sz="3600" dirty="0" err="1"/>
              <a:t>restecg</a:t>
            </a:r>
            <a:r>
              <a:rPr lang="en-US" sz="3600" dirty="0"/>
              <a:t>'])</a:t>
            </a:r>
            <a:endParaRPr lang="en-IN" sz="3600" dirty="0"/>
          </a:p>
          <a:p>
            <a:pPr marL="0" indent="0">
              <a:buNone/>
            </a:pPr>
            <a:r>
              <a:rPr lang="en-US" sz="3600" dirty="0"/>
              <a:t>        </a:t>
            </a:r>
            <a:r>
              <a:rPr lang="en-US" sz="3600" dirty="0" err="1"/>
              <a:t>thalach</a:t>
            </a:r>
            <a:r>
              <a:rPr lang="en-US" sz="3600" dirty="0"/>
              <a:t> = </a:t>
            </a:r>
            <a:r>
              <a:rPr lang="en-US" sz="3600" dirty="0" err="1"/>
              <a:t>int</a:t>
            </a:r>
            <a:r>
              <a:rPr lang="en-US" sz="3600" dirty="0"/>
              <a:t>(</a:t>
            </a:r>
            <a:r>
              <a:rPr lang="en-US" sz="3600" dirty="0" err="1"/>
              <a:t>request.form</a:t>
            </a:r>
            <a:r>
              <a:rPr lang="en-US" sz="3600" dirty="0"/>
              <a:t>['</a:t>
            </a:r>
            <a:r>
              <a:rPr lang="en-US" sz="3600" dirty="0" err="1"/>
              <a:t>thalach</a:t>
            </a:r>
            <a:r>
              <a:rPr lang="en-US" sz="3600" dirty="0"/>
              <a:t>'])</a:t>
            </a:r>
            <a:endParaRPr lang="en-IN" sz="3600" dirty="0"/>
          </a:p>
          <a:p>
            <a:pPr marL="0" indent="0">
              <a:buNone/>
            </a:pPr>
            <a:r>
              <a:rPr lang="en-US" sz="3600" dirty="0"/>
              <a:t>        </a:t>
            </a:r>
            <a:r>
              <a:rPr lang="en-US" sz="3600" dirty="0" err="1"/>
              <a:t>exang</a:t>
            </a:r>
            <a:r>
              <a:rPr lang="en-US" sz="3600" dirty="0"/>
              <a:t> = </a:t>
            </a:r>
            <a:r>
              <a:rPr lang="en-US" sz="3600" dirty="0" err="1"/>
              <a:t>request.form.get</a:t>
            </a:r>
            <a:r>
              <a:rPr lang="en-US" sz="3600" dirty="0"/>
              <a:t>('</a:t>
            </a:r>
            <a:r>
              <a:rPr lang="en-US" sz="3600" dirty="0" err="1"/>
              <a:t>exang</a:t>
            </a:r>
            <a:r>
              <a:rPr lang="en-US" sz="3600" dirty="0"/>
              <a:t>')</a:t>
            </a:r>
            <a:endParaRPr lang="en-IN" sz="3600" dirty="0"/>
          </a:p>
          <a:p>
            <a:pPr marL="0" indent="0">
              <a:buNone/>
            </a:pPr>
            <a:r>
              <a:rPr lang="en-US" sz="3600" dirty="0"/>
              <a:t>        </a:t>
            </a:r>
            <a:r>
              <a:rPr lang="en-US" sz="3600" dirty="0" err="1"/>
              <a:t>oldpeak</a:t>
            </a:r>
            <a:r>
              <a:rPr lang="en-US" sz="3600" dirty="0"/>
              <a:t> = float(</a:t>
            </a:r>
            <a:r>
              <a:rPr lang="en-US" sz="3600" dirty="0" err="1"/>
              <a:t>request.form</a:t>
            </a:r>
            <a:r>
              <a:rPr lang="en-US" sz="3600" dirty="0"/>
              <a:t>['</a:t>
            </a:r>
            <a:r>
              <a:rPr lang="en-US" sz="3600" dirty="0" err="1"/>
              <a:t>oldpeak</a:t>
            </a:r>
            <a:r>
              <a:rPr lang="en-US" sz="3600" dirty="0"/>
              <a:t>'])</a:t>
            </a:r>
            <a:endParaRPr lang="en-IN" sz="3600" dirty="0"/>
          </a:p>
          <a:p>
            <a:pPr marL="0" indent="0">
              <a:buNone/>
            </a:pPr>
            <a:r>
              <a:rPr lang="en-US" sz="3600" dirty="0"/>
              <a:t>        slope = </a:t>
            </a:r>
            <a:r>
              <a:rPr lang="en-US" sz="3600" dirty="0" err="1"/>
              <a:t>request.form.get</a:t>
            </a:r>
            <a:r>
              <a:rPr lang="en-US" sz="3600" dirty="0"/>
              <a:t>('slope')</a:t>
            </a:r>
            <a:endParaRPr lang="en-IN" sz="3600" dirty="0"/>
          </a:p>
          <a:p>
            <a:pPr marL="0" indent="0">
              <a:buNone/>
            </a:pPr>
            <a:r>
              <a:rPr lang="en-US" sz="3600" dirty="0"/>
              <a:t>        </a:t>
            </a:r>
            <a:r>
              <a:rPr lang="en-US" sz="3600" dirty="0" err="1"/>
              <a:t>ca</a:t>
            </a:r>
            <a:r>
              <a:rPr lang="en-US" sz="3600" dirty="0"/>
              <a:t> = </a:t>
            </a:r>
            <a:r>
              <a:rPr lang="en-US" sz="3600" dirty="0" err="1"/>
              <a:t>int</a:t>
            </a:r>
            <a:r>
              <a:rPr lang="en-US" sz="3600" dirty="0"/>
              <a:t>(</a:t>
            </a:r>
            <a:r>
              <a:rPr lang="en-US" sz="3600" dirty="0" err="1"/>
              <a:t>request.form</a:t>
            </a:r>
            <a:r>
              <a:rPr lang="en-US" sz="3600" dirty="0"/>
              <a:t>['</a:t>
            </a:r>
            <a:r>
              <a:rPr lang="en-US" sz="3600" dirty="0" err="1"/>
              <a:t>ca</a:t>
            </a:r>
            <a:r>
              <a:rPr lang="en-US" sz="3600" dirty="0"/>
              <a:t>'])</a:t>
            </a:r>
            <a:endParaRPr lang="en-IN" sz="3600" dirty="0"/>
          </a:p>
          <a:p>
            <a:pPr marL="0" indent="0">
              <a:buNone/>
            </a:pPr>
            <a:r>
              <a:rPr lang="en-US" sz="3600" dirty="0"/>
              <a:t>        </a:t>
            </a:r>
            <a:r>
              <a:rPr lang="en-US" sz="3600" dirty="0" err="1"/>
              <a:t>thal</a:t>
            </a:r>
            <a:r>
              <a:rPr lang="en-US" sz="3600" dirty="0"/>
              <a:t> = </a:t>
            </a:r>
            <a:r>
              <a:rPr lang="en-US" sz="3600" dirty="0" err="1"/>
              <a:t>request.form.get</a:t>
            </a:r>
            <a:r>
              <a:rPr lang="en-US" sz="3600" dirty="0"/>
              <a:t>('</a:t>
            </a:r>
            <a:r>
              <a:rPr lang="en-US" sz="3600" dirty="0" err="1"/>
              <a:t>thal</a:t>
            </a:r>
            <a:r>
              <a:rPr lang="en-US" sz="3600" dirty="0"/>
              <a:t>')</a:t>
            </a:r>
            <a:endParaRPr lang="en-IN" sz="3600" dirty="0"/>
          </a:p>
          <a:p>
            <a:pPr marL="0" indent="0">
              <a:buNone/>
            </a:pPr>
            <a:r>
              <a:rPr lang="en-US" sz="3600" dirty="0"/>
              <a:t>        </a:t>
            </a:r>
            <a:endParaRPr lang="en-IN" sz="3600" dirty="0"/>
          </a:p>
          <a:p>
            <a:pPr marL="0" indent="0">
              <a:buNone/>
            </a:pPr>
            <a:r>
              <a:rPr lang="en-US" sz="3600" dirty="0"/>
              <a:t>        data = </a:t>
            </a:r>
            <a:r>
              <a:rPr lang="en-US" sz="3600" dirty="0" err="1"/>
              <a:t>np.array</a:t>
            </a:r>
            <a:r>
              <a:rPr lang="en-US" sz="3600" dirty="0"/>
              <a:t>([[age,sex,cp,trestbps,chol,fbs,restecg,thalach,exang,oldpeak,slope,ca,thal]])</a:t>
            </a:r>
            <a:endParaRPr lang="en-IN" sz="3600" dirty="0"/>
          </a:p>
          <a:p>
            <a:pPr marL="0" indent="0">
              <a:buNone/>
            </a:pPr>
            <a:r>
              <a:rPr lang="en-US" sz="3600" dirty="0"/>
              <a:t>        </a:t>
            </a:r>
            <a:r>
              <a:rPr lang="en-US" sz="3600" dirty="0" err="1"/>
              <a:t>my_prediction</a:t>
            </a:r>
            <a:r>
              <a:rPr lang="en-US" sz="3600" dirty="0"/>
              <a:t> = </a:t>
            </a:r>
            <a:r>
              <a:rPr lang="en-US" sz="3600" dirty="0" err="1"/>
              <a:t>model.predict</a:t>
            </a:r>
            <a:r>
              <a:rPr lang="en-US" sz="3600" dirty="0"/>
              <a:t>(data)</a:t>
            </a:r>
            <a:endParaRPr lang="en-IN" sz="3600" dirty="0"/>
          </a:p>
          <a:p>
            <a:pPr marL="0" indent="0">
              <a:buNone/>
            </a:pPr>
            <a:r>
              <a:rPr lang="en-US" sz="3600" dirty="0"/>
              <a:t>        </a:t>
            </a:r>
            <a:endParaRPr lang="en-IN" sz="3600" dirty="0"/>
          </a:p>
          <a:p>
            <a:pPr marL="0" indent="0">
              <a:buNone/>
            </a:pPr>
            <a:r>
              <a:rPr lang="en-US" sz="3600" dirty="0"/>
              <a:t>        return render_template('result.html', prediction=</a:t>
            </a:r>
            <a:r>
              <a:rPr lang="en-US" sz="3600" dirty="0" err="1"/>
              <a:t>my_prediction</a:t>
            </a:r>
            <a:r>
              <a:rPr lang="en-US" sz="3600" dirty="0" smtClean="0"/>
              <a:t>)       </a:t>
            </a:r>
            <a:endParaRPr lang="en-IN" sz="3600" dirty="0"/>
          </a:p>
          <a:p>
            <a:pPr marL="0" indent="0">
              <a:buNone/>
            </a:pPr>
            <a:r>
              <a:rPr lang="en-US" sz="3600" dirty="0"/>
              <a:t>        </a:t>
            </a:r>
            <a:endParaRPr lang="en-IN" sz="3600" dirty="0"/>
          </a:p>
          <a:p>
            <a:pPr marL="0" indent="0">
              <a:buNone/>
            </a:pPr>
            <a:r>
              <a:rPr lang="en-US" sz="3600" dirty="0"/>
              <a:t> </a:t>
            </a:r>
            <a:endParaRPr lang="en-IN" sz="3600" dirty="0"/>
          </a:p>
          <a:p>
            <a:pPr marL="0" indent="0">
              <a:buNone/>
            </a:pPr>
            <a:r>
              <a:rPr lang="en-US" sz="3600" dirty="0"/>
              <a:t>if __name__ == '__main__':</a:t>
            </a:r>
            <a:endParaRPr lang="en-IN" sz="3600" dirty="0"/>
          </a:p>
          <a:p>
            <a:pPr marL="0" indent="0">
              <a:buNone/>
            </a:pPr>
            <a:r>
              <a:rPr lang="en-US" sz="3600" dirty="0"/>
              <a:t>	</a:t>
            </a:r>
            <a:r>
              <a:rPr lang="en-US" sz="3600" dirty="0" err="1"/>
              <a:t>app.run</a:t>
            </a:r>
            <a:r>
              <a:rPr lang="en-US" sz="3600" dirty="0"/>
              <a:t>(debug=True)</a:t>
            </a:r>
            <a:endParaRPr lang="en-IN" sz="3600" dirty="0"/>
          </a:p>
          <a:p>
            <a:pPr marL="0" indent="0">
              <a:buNone/>
            </a:pPr>
            <a:r>
              <a:rPr lang="en-US" sz="3600" dirty="0"/>
              <a:t> </a:t>
            </a:r>
            <a:endParaRPr lang="en-IN" sz="3600" dirty="0"/>
          </a:p>
          <a:p>
            <a:endParaRPr lang="en-IN" dirty="0"/>
          </a:p>
        </p:txBody>
      </p:sp>
    </p:spTree>
    <p:extLst>
      <p:ext uri="{BB962C8B-B14F-4D97-AF65-F5344CB8AC3E}">
        <p14:creationId xmlns:p14="http://schemas.microsoft.com/office/powerpoint/2010/main" val="27779094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27985"/>
            <a:ext cx="8229600" cy="1143000"/>
          </a:xfrm>
        </p:spPr>
        <p:txBody>
          <a:bodyPr>
            <a:normAutofit fontScale="90000"/>
          </a:bodyPr>
          <a:lstStyle/>
          <a:p>
            <a:r>
              <a:rPr lang="en-US" b="1" dirty="0" smtClean="0">
                <a:latin typeface="Times New Roman" pitchFamily="18" charset="0"/>
                <a:cs typeface="Times New Roman" pitchFamily="18" charset="0"/>
              </a:rPr>
              <a:t/>
            </a:r>
            <a:br>
              <a:rPr lang="en-US" b="1" dirty="0" smtClean="0">
                <a:latin typeface="Times New Roman" pitchFamily="18" charset="0"/>
                <a:cs typeface="Times New Roman" pitchFamily="18" charset="0"/>
              </a:rPr>
            </a:br>
            <a:r>
              <a:rPr lang="en-US" b="1" dirty="0" smtClean="0">
                <a:latin typeface="Times New Roman" pitchFamily="18" charset="0"/>
                <a:cs typeface="Times New Roman" pitchFamily="18" charset="0"/>
              </a:rPr>
              <a:t>SCREENSHOTS</a:t>
            </a:r>
            <a:r>
              <a:rPr lang="en-IN" dirty="0">
                <a:latin typeface="Times New Roman" pitchFamily="18" charset="0"/>
                <a:cs typeface="Times New Roman" pitchFamily="18" charset="0"/>
              </a:rPr>
              <a:t/>
            </a:r>
            <a:br>
              <a:rPr lang="en-IN" dirty="0">
                <a:latin typeface="Times New Roman" pitchFamily="18" charset="0"/>
                <a:cs typeface="Times New Roman" pitchFamily="18" charset="0"/>
              </a:rPr>
            </a:br>
            <a:endParaRPr lang="en-IN" dirty="0">
              <a:latin typeface="Times New Roman" pitchFamily="18" charset="0"/>
              <a:cs typeface="Times New Roman" pitchFamily="18" charset="0"/>
            </a:endParaRPr>
          </a:p>
        </p:txBody>
      </p:sp>
      <p:pic>
        <p:nvPicPr>
          <p:cNvPr id="4" name="Content Placeholder 3" descr="D:\DOCUMENTS\HD\HEART DISEASE PREDICTION-DOCUMENT\sc1.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43000" y="1676400"/>
            <a:ext cx="7543800" cy="3887162"/>
          </a:xfrm>
          <a:prstGeom prst="rect">
            <a:avLst/>
          </a:prstGeom>
          <a:noFill/>
          <a:ln>
            <a:noFill/>
          </a:ln>
        </p:spPr>
      </p:pic>
    </p:spTree>
    <p:extLst>
      <p:ext uri="{BB962C8B-B14F-4D97-AF65-F5344CB8AC3E}">
        <p14:creationId xmlns:p14="http://schemas.microsoft.com/office/powerpoint/2010/main" val="9099493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Times New Roman" pitchFamily="18" charset="0"/>
                <a:cs typeface="Times New Roman" pitchFamily="18" charset="0"/>
              </a:rPr>
              <a:t>SCREENSHOTS</a:t>
            </a:r>
            <a:endParaRPr lang="en-IN" dirty="0"/>
          </a:p>
        </p:txBody>
      </p:sp>
      <p:pic>
        <p:nvPicPr>
          <p:cNvPr id="4" name="Content Placeholder 3" descr="D:\DOCUMENTS\HD\HEART DISEASE PREDICTION-DOCUMENT\sc2.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7200" y="1878396"/>
            <a:ext cx="8229600" cy="3969571"/>
          </a:xfrm>
          <a:prstGeom prst="rect">
            <a:avLst/>
          </a:prstGeom>
          <a:noFill/>
          <a:ln>
            <a:noFill/>
          </a:ln>
        </p:spPr>
      </p:pic>
    </p:spTree>
    <p:extLst>
      <p:ext uri="{BB962C8B-B14F-4D97-AF65-F5344CB8AC3E}">
        <p14:creationId xmlns:p14="http://schemas.microsoft.com/office/powerpoint/2010/main" val="37066831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Times New Roman" pitchFamily="18" charset="0"/>
                <a:cs typeface="Times New Roman" pitchFamily="18" charset="0"/>
              </a:rPr>
              <a:t>SCREENSHOTS</a:t>
            </a:r>
            <a:endParaRPr lang="en-IN" dirty="0"/>
          </a:p>
        </p:txBody>
      </p:sp>
      <p:pic>
        <p:nvPicPr>
          <p:cNvPr id="4" name="Content Placeholder 3" descr="D:\DOCUMENTS\HD\HEART DISEASE PREDICTION-DOCUMENT\sc4.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7200" y="2059931"/>
            <a:ext cx="8229600" cy="3606500"/>
          </a:xfrm>
          <a:prstGeom prst="rect">
            <a:avLst/>
          </a:prstGeom>
          <a:noFill/>
          <a:ln>
            <a:noFill/>
          </a:ln>
        </p:spPr>
      </p:pic>
    </p:spTree>
    <p:extLst>
      <p:ext uri="{BB962C8B-B14F-4D97-AF65-F5344CB8AC3E}">
        <p14:creationId xmlns:p14="http://schemas.microsoft.com/office/powerpoint/2010/main" val="26992342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Times New Roman" pitchFamily="18" charset="0"/>
                <a:cs typeface="Times New Roman" pitchFamily="18" charset="0"/>
              </a:rPr>
              <a:t>SCREENSHOTS</a:t>
            </a:r>
            <a:endParaRPr lang="en-IN" dirty="0"/>
          </a:p>
        </p:txBody>
      </p:sp>
      <p:pic>
        <p:nvPicPr>
          <p:cNvPr id="4" name="Content Placeholder 3" descr="D:\DOCUMENTS\HD\HEART DISEASE PREDICTION-DOCUMENT\sc5.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57200" y="1984291"/>
            <a:ext cx="8229600" cy="3757780"/>
          </a:xfrm>
          <a:prstGeom prst="rect">
            <a:avLst/>
          </a:prstGeom>
          <a:noFill/>
          <a:ln>
            <a:noFill/>
          </a:ln>
        </p:spPr>
      </p:pic>
    </p:spTree>
    <p:extLst>
      <p:ext uri="{BB962C8B-B14F-4D97-AF65-F5344CB8AC3E}">
        <p14:creationId xmlns:p14="http://schemas.microsoft.com/office/powerpoint/2010/main" val="1825810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274638"/>
            <a:ext cx="8305800" cy="868362"/>
          </a:xfrm>
        </p:spPr>
        <p:txBody>
          <a:bodyPr>
            <a:normAutofit fontScale="90000"/>
          </a:bodyPr>
          <a:lstStyle/>
          <a:p>
            <a:r>
              <a:rPr lang="en-US" sz="4000" b="1" dirty="0" smtClean="0">
                <a:latin typeface="Times New Roman" pitchFamily="18" charset="0"/>
                <a:cs typeface="Times New Roman" pitchFamily="18" charset="0"/>
              </a:rPr>
              <a:t>ABSTRACT</a:t>
            </a:r>
            <a:r>
              <a:rPr lang="en-US" dirty="0"/>
              <a:t/>
            </a:r>
            <a:br>
              <a:rPr lang="en-US" dirty="0"/>
            </a:br>
            <a:endParaRPr lang="en-US" dirty="0"/>
          </a:p>
        </p:txBody>
      </p:sp>
      <p:sp>
        <p:nvSpPr>
          <p:cNvPr id="3" name="Content Placeholder 2"/>
          <p:cNvSpPr>
            <a:spLocks noGrp="1"/>
          </p:cNvSpPr>
          <p:nvPr>
            <p:ph idx="1"/>
          </p:nvPr>
        </p:nvSpPr>
        <p:spPr>
          <a:xfrm>
            <a:off x="457200" y="1143000"/>
            <a:ext cx="8229600" cy="4983163"/>
          </a:xfrm>
        </p:spPr>
        <p:txBody>
          <a:bodyPr>
            <a:noAutofit/>
          </a:bodyPr>
          <a:lstStyle/>
          <a:p>
            <a:pPr algn="just">
              <a:lnSpc>
                <a:spcPct val="150000"/>
              </a:lnSpc>
            </a:pPr>
            <a:r>
              <a:rPr lang="en-US" sz="1600" dirty="0">
                <a:latin typeface="Times New Roman" pitchFamily="18" charset="0"/>
                <a:cs typeface="Times New Roman" pitchFamily="18" charset="0"/>
              </a:rPr>
              <a:t>Cardiovascular disease prediction aids practitioners in making more accurate health decisions for their patients. Early detection can aid people in making lifestyle changes and, if necessary, ensuring effective medical care. </a:t>
            </a:r>
            <a:endParaRPr lang="en-US" sz="1600" dirty="0" smtClean="0">
              <a:latin typeface="Times New Roman" pitchFamily="18" charset="0"/>
              <a:cs typeface="Times New Roman" pitchFamily="18" charset="0"/>
            </a:endParaRPr>
          </a:p>
          <a:p>
            <a:pPr algn="just">
              <a:lnSpc>
                <a:spcPct val="150000"/>
              </a:lnSpc>
            </a:pPr>
            <a:r>
              <a:rPr lang="en-US" sz="1600" dirty="0" smtClean="0">
                <a:latin typeface="Times New Roman" pitchFamily="18" charset="0"/>
                <a:cs typeface="Times New Roman" pitchFamily="18" charset="0"/>
              </a:rPr>
              <a:t>Machine </a:t>
            </a:r>
            <a:r>
              <a:rPr lang="en-US" sz="1600" dirty="0">
                <a:latin typeface="Times New Roman" pitchFamily="18" charset="0"/>
                <a:cs typeface="Times New Roman" pitchFamily="18" charset="0"/>
              </a:rPr>
              <a:t>learning (ML) is a plausible option for reducing and understanding heart symptoms of disease. The chi-square statistical test is performed to select specific attributes from the Cleveland heart disease (HD) dataset. </a:t>
            </a:r>
            <a:endParaRPr lang="en-US" sz="1600" dirty="0" smtClean="0">
              <a:latin typeface="Times New Roman" pitchFamily="18" charset="0"/>
              <a:cs typeface="Times New Roman" pitchFamily="18" charset="0"/>
            </a:endParaRPr>
          </a:p>
          <a:p>
            <a:pPr algn="just">
              <a:lnSpc>
                <a:spcPct val="150000"/>
              </a:lnSpc>
            </a:pPr>
            <a:r>
              <a:rPr lang="en-US" sz="1600" dirty="0" smtClean="0">
                <a:latin typeface="Times New Roman" pitchFamily="18" charset="0"/>
                <a:cs typeface="Times New Roman" pitchFamily="18" charset="0"/>
              </a:rPr>
              <a:t>Support </a:t>
            </a:r>
            <a:r>
              <a:rPr lang="en-US" sz="1600" dirty="0">
                <a:latin typeface="Times New Roman" pitchFamily="18" charset="0"/>
                <a:cs typeface="Times New Roman" pitchFamily="18" charset="0"/>
              </a:rPr>
              <a:t>vector machine (SVM), logistic regression, XG Boost, and random forest algorithm have been employed for developing heart disease risk prediction model and obtained the accuracy as </a:t>
            </a:r>
            <a:r>
              <a:rPr lang="en-US" sz="1600" dirty="0" smtClean="0">
                <a:latin typeface="Times New Roman" pitchFamily="18" charset="0"/>
                <a:cs typeface="Times New Roman" pitchFamily="18" charset="0"/>
              </a:rPr>
              <a:t>81.97%, 85.25%, 78.69%, and 90.16%, </a:t>
            </a:r>
            <a:r>
              <a:rPr lang="en-US" sz="1600" dirty="0">
                <a:latin typeface="Times New Roman" pitchFamily="18" charset="0"/>
                <a:cs typeface="Times New Roman" pitchFamily="18" charset="0"/>
              </a:rPr>
              <a:t>respectively. </a:t>
            </a:r>
            <a:endParaRPr lang="en-US" sz="1600" dirty="0" smtClean="0">
              <a:latin typeface="Times New Roman" pitchFamily="18" charset="0"/>
              <a:cs typeface="Times New Roman" pitchFamily="18" charset="0"/>
            </a:endParaRPr>
          </a:p>
          <a:p>
            <a:pPr algn="just">
              <a:lnSpc>
                <a:spcPct val="150000"/>
              </a:lnSpc>
            </a:pPr>
            <a:r>
              <a:rPr lang="en-US" sz="1600" dirty="0" smtClean="0">
                <a:latin typeface="Times New Roman" pitchFamily="18" charset="0"/>
                <a:cs typeface="Times New Roman" pitchFamily="18" charset="0"/>
              </a:rPr>
              <a:t>The </a:t>
            </a:r>
            <a:r>
              <a:rPr lang="en-US" sz="1600" dirty="0">
                <a:latin typeface="Times New Roman" pitchFamily="18" charset="0"/>
                <a:cs typeface="Times New Roman" pitchFamily="18" charset="0"/>
              </a:rPr>
              <a:t>data visualization has been generated to illustrate the relationship between the features. According to the findings of the experiments, the </a:t>
            </a:r>
            <a:r>
              <a:rPr lang="en-US" sz="1600" dirty="0" smtClean="0">
                <a:latin typeface="Times New Roman" pitchFamily="18" charset="0"/>
                <a:cs typeface="Times New Roman" pitchFamily="18" charset="0"/>
              </a:rPr>
              <a:t>Random Forest </a:t>
            </a:r>
            <a:r>
              <a:rPr lang="en-US" sz="1600" dirty="0">
                <a:latin typeface="Times New Roman" pitchFamily="18" charset="0"/>
                <a:cs typeface="Times New Roman" pitchFamily="18" charset="0"/>
              </a:rPr>
              <a:t>algorithm achieves </a:t>
            </a:r>
            <a:r>
              <a:rPr lang="en-US" sz="1600" dirty="0" smtClean="0">
                <a:latin typeface="Times New Roman" pitchFamily="18" charset="0"/>
                <a:cs typeface="Times New Roman" pitchFamily="18" charset="0"/>
              </a:rPr>
              <a:t>90.16% </a:t>
            </a:r>
            <a:r>
              <a:rPr lang="en-US" sz="1600" dirty="0">
                <a:latin typeface="Times New Roman" pitchFamily="18" charset="0"/>
                <a:cs typeface="Times New Roman" pitchFamily="18" charset="0"/>
              </a:rPr>
              <a:t>accuracy during validation for 303 data instances with 13 selected features of the Cleveland HD dataset.</a:t>
            </a:r>
          </a:p>
        </p:txBody>
      </p:sp>
    </p:spTree>
    <p:extLst>
      <p:ext uri="{BB962C8B-B14F-4D97-AF65-F5344CB8AC3E}">
        <p14:creationId xmlns:p14="http://schemas.microsoft.com/office/powerpoint/2010/main" val="365548095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274638"/>
            <a:ext cx="8153400" cy="868362"/>
          </a:xfrm>
        </p:spPr>
        <p:txBody>
          <a:bodyPr>
            <a:normAutofit fontScale="90000"/>
          </a:bodyPr>
          <a:lstStyle/>
          <a:p>
            <a:r>
              <a:rPr lang="en-US" sz="4000" b="1" dirty="0" smtClean="0">
                <a:latin typeface="Times New Roman" pitchFamily="18" charset="0"/>
                <a:cs typeface="Times New Roman" pitchFamily="18" charset="0"/>
              </a:rPr>
              <a:t/>
            </a:r>
            <a:br>
              <a:rPr lang="en-US" sz="4000" b="1" dirty="0" smtClean="0">
                <a:latin typeface="Times New Roman" pitchFamily="18" charset="0"/>
                <a:cs typeface="Times New Roman" pitchFamily="18" charset="0"/>
              </a:rPr>
            </a:br>
            <a:r>
              <a:rPr lang="en-US" sz="4000" b="1" dirty="0" smtClean="0">
                <a:latin typeface="Times New Roman" pitchFamily="18" charset="0"/>
                <a:cs typeface="Times New Roman" pitchFamily="18" charset="0"/>
              </a:rPr>
              <a:t>CONCLUSION</a:t>
            </a:r>
            <a:r>
              <a:rPr lang="en-US" dirty="0"/>
              <a:t/>
            </a:r>
            <a:br>
              <a:rPr lang="en-US" dirty="0"/>
            </a:br>
            <a:endParaRPr lang="en-US" dirty="0"/>
          </a:p>
        </p:txBody>
      </p:sp>
      <p:sp>
        <p:nvSpPr>
          <p:cNvPr id="3" name="Content Placeholder 2"/>
          <p:cNvSpPr>
            <a:spLocks noGrp="1"/>
          </p:cNvSpPr>
          <p:nvPr>
            <p:ph idx="1"/>
          </p:nvPr>
        </p:nvSpPr>
        <p:spPr/>
        <p:txBody>
          <a:bodyPr>
            <a:normAutofit/>
          </a:bodyPr>
          <a:lstStyle/>
          <a:p>
            <a:pPr algn="just">
              <a:lnSpc>
                <a:spcPct val="150000"/>
              </a:lnSpc>
            </a:pPr>
            <a:r>
              <a:rPr lang="en-US" sz="1600" dirty="0">
                <a:latin typeface="Times New Roman" pitchFamily="18" charset="0"/>
                <a:cs typeface="Times New Roman" pitchFamily="18" charset="0"/>
              </a:rPr>
              <a:t>In this </a:t>
            </a:r>
            <a:r>
              <a:rPr lang="en-US" sz="1600" dirty="0" smtClean="0">
                <a:latin typeface="Times New Roman" pitchFamily="18" charset="0"/>
                <a:cs typeface="Times New Roman" pitchFamily="18" charset="0"/>
              </a:rPr>
              <a:t>project, </a:t>
            </a:r>
            <a:r>
              <a:rPr lang="en-US" sz="1600" dirty="0">
                <a:latin typeface="Times New Roman" pitchFamily="18" charset="0"/>
                <a:cs typeface="Times New Roman" pitchFamily="18" charset="0"/>
              </a:rPr>
              <a:t>a proficient AI based conclusion framework has been produced for the analysis of heart infection. AI classifiers incorporate LR, </a:t>
            </a:r>
            <a:r>
              <a:rPr lang="en-US" sz="1600" dirty="0" err="1" smtClean="0">
                <a:latin typeface="Times New Roman" pitchFamily="18" charset="0"/>
                <a:cs typeface="Times New Roman" pitchFamily="18" charset="0"/>
              </a:rPr>
              <a:t>XGBoost</a:t>
            </a:r>
            <a:r>
              <a:rPr lang="en-US" sz="1600" dirty="0" smtClean="0">
                <a:latin typeface="Times New Roman" pitchFamily="18" charset="0"/>
                <a:cs typeface="Times New Roman" pitchFamily="18" charset="0"/>
              </a:rPr>
              <a:t>, SVM and Random Forest </a:t>
            </a:r>
            <a:r>
              <a:rPr lang="en-US" sz="1600" dirty="0">
                <a:latin typeface="Times New Roman" pitchFamily="18" charset="0"/>
                <a:cs typeface="Times New Roman" pitchFamily="18" charset="0"/>
              </a:rPr>
              <a:t>are utilized in the planning of the framework. </a:t>
            </a:r>
            <a:r>
              <a:rPr lang="en-GB" sz="1600" dirty="0">
                <a:latin typeface="Times New Roman" pitchFamily="18" charset="0"/>
                <a:cs typeface="Times New Roman" pitchFamily="18" charset="0"/>
              </a:rPr>
              <a:t>With the increasing number of deaths due to heart diseases, it has become mandatory to develop a system to predict heart diseases effectively and accurately.</a:t>
            </a:r>
            <a:r>
              <a:rPr lang="en-US" sz="1600" dirty="0" smtClean="0">
                <a:latin typeface="Times New Roman" pitchFamily="18" charset="0"/>
                <a:cs typeface="Times New Roman" pitchFamily="18" charset="0"/>
              </a:rPr>
              <a:t> Cross-approval strategy </a:t>
            </a:r>
            <a:r>
              <a:rPr lang="en-US" sz="1600" dirty="0">
                <a:latin typeface="Times New Roman" pitchFamily="18" charset="0"/>
                <a:cs typeface="Times New Roman" pitchFamily="18" charset="0"/>
              </a:rPr>
              <a:t>is utilized in the framework for the best hyper parameters determination. The framework is tried on Cleveland heart  illness dataset.</a:t>
            </a:r>
          </a:p>
          <a:p>
            <a:pPr algn="just"/>
            <a:endParaRPr lang="en-US" sz="1600" dirty="0">
              <a:latin typeface="Times New Roman" pitchFamily="18" charset="0"/>
              <a:cs typeface="Times New Roman" pitchFamily="18" charset="0"/>
            </a:endParaRPr>
          </a:p>
        </p:txBody>
      </p:sp>
    </p:spTree>
    <p:extLst>
      <p:ext uri="{BB962C8B-B14F-4D97-AF65-F5344CB8AC3E}">
        <p14:creationId xmlns:p14="http://schemas.microsoft.com/office/powerpoint/2010/main" val="41411807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b="1" dirty="0">
                <a:latin typeface="Times New Roman" pitchFamily="18" charset="0"/>
                <a:cs typeface="Times New Roman" pitchFamily="18" charset="0"/>
              </a:rPr>
              <a:t>FUTURE </a:t>
            </a:r>
            <a:r>
              <a:rPr lang="en-US" sz="3600" b="1" dirty="0" smtClean="0">
                <a:latin typeface="Times New Roman" pitchFamily="18" charset="0"/>
                <a:cs typeface="Times New Roman" pitchFamily="18" charset="0"/>
              </a:rPr>
              <a:t>ENHANCEMENT</a:t>
            </a:r>
            <a:r>
              <a:rPr lang="en-US" sz="3600" dirty="0">
                <a:latin typeface="Times New Roman" pitchFamily="18" charset="0"/>
                <a:cs typeface="Times New Roman" pitchFamily="18" charset="0"/>
              </a:rPr>
              <a:t/>
            </a:r>
            <a:br>
              <a:rPr lang="en-US" sz="3600" dirty="0">
                <a:latin typeface="Times New Roman" pitchFamily="18" charset="0"/>
                <a:cs typeface="Times New Roman" pitchFamily="18" charset="0"/>
              </a:rPr>
            </a:br>
            <a:endParaRPr lang="en-US" sz="36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algn="just">
              <a:lnSpc>
                <a:spcPct val="150000"/>
              </a:lnSpc>
            </a:pPr>
            <a:r>
              <a:rPr lang="en-US" sz="1600" dirty="0">
                <a:latin typeface="Times New Roman" pitchFamily="18" charset="0"/>
                <a:cs typeface="Times New Roman" pitchFamily="18" charset="0"/>
              </a:rPr>
              <a:t>Later on, we will utilize different highlights determination calculations, improvement strategies to additional expansion the exhibition of a prescient framework for HD </a:t>
            </a:r>
            <a:r>
              <a:rPr lang="en-US" sz="1600" dirty="0" smtClean="0">
                <a:latin typeface="Times New Roman" pitchFamily="18" charset="0"/>
                <a:cs typeface="Times New Roman" pitchFamily="18" charset="0"/>
              </a:rPr>
              <a:t>conclusion accurately.</a:t>
            </a:r>
            <a:endParaRPr lang="en-US" sz="1600" dirty="0">
              <a:latin typeface="Times New Roman" pitchFamily="18" charset="0"/>
              <a:cs typeface="Times New Roman" pitchFamily="18" charset="0"/>
            </a:endParaRPr>
          </a:p>
        </p:txBody>
      </p:sp>
    </p:spTree>
    <p:extLst>
      <p:ext uri="{BB962C8B-B14F-4D97-AF65-F5344CB8AC3E}">
        <p14:creationId xmlns:p14="http://schemas.microsoft.com/office/powerpoint/2010/main" val="9347266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b="1" dirty="0">
                <a:latin typeface="Times New Roman" pitchFamily="18" charset="0"/>
                <a:cs typeface="Times New Roman" pitchFamily="18" charset="0"/>
              </a:rPr>
              <a:t>EXISTING </a:t>
            </a:r>
            <a:r>
              <a:rPr lang="en-US" sz="3600" b="1" dirty="0" smtClean="0">
                <a:latin typeface="Times New Roman" pitchFamily="18" charset="0"/>
                <a:cs typeface="Times New Roman" pitchFamily="18" charset="0"/>
              </a:rPr>
              <a:t>SYSTEM</a:t>
            </a:r>
            <a:r>
              <a:rPr lang="en-US" sz="3600" dirty="0">
                <a:latin typeface="Times New Roman" pitchFamily="18" charset="0"/>
                <a:cs typeface="Times New Roman" pitchFamily="18" charset="0"/>
              </a:rPr>
              <a:t/>
            </a:r>
            <a:br>
              <a:rPr lang="en-US" sz="3600" dirty="0">
                <a:latin typeface="Times New Roman" pitchFamily="18" charset="0"/>
                <a:cs typeface="Times New Roman" pitchFamily="18" charset="0"/>
              </a:rPr>
            </a:br>
            <a:endParaRPr lang="en-US" sz="3600" dirty="0">
              <a:latin typeface="Times New Roman" pitchFamily="18" charset="0"/>
              <a:cs typeface="Times New Roman" pitchFamily="18" charset="0"/>
            </a:endParaRPr>
          </a:p>
        </p:txBody>
      </p:sp>
      <p:sp>
        <p:nvSpPr>
          <p:cNvPr id="3" name="Content Placeholder 2"/>
          <p:cNvSpPr>
            <a:spLocks noGrp="1"/>
          </p:cNvSpPr>
          <p:nvPr>
            <p:ph idx="1"/>
          </p:nvPr>
        </p:nvSpPr>
        <p:spPr>
          <a:xfrm>
            <a:off x="457200" y="1143000"/>
            <a:ext cx="8229600" cy="4983163"/>
          </a:xfrm>
        </p:spPr>
        <p:txBody>
          <a:bodyPr>
            <a:normAutofit fontScale="92500"/>
          </a:bodyPr>
          <a:lstStyle/>
          <a:p>
            <a:pPr algn="just">
              <a:lnSpc>
                <a:spcPct val="150000"/>
              </a:lnSpc>
            </a:pPr>
            <a:r>
              <a:rPr lang="en-US" sz="1600" dirty="0">
                <a:latin typeface="Times New Roman" pitchFamily="18" charset="0"/>
                <a:cs typeface="Times New Roman" pitchFamily="18" charset="0"/>
              </a:rPr>
              <a:t>Expert choice system in light of AI classifiers and the use of fake fluffy rationale is successfully finding the HD therefore, the proportion of death diminishes and The Cleveland heart  illness informational index was utilized by different analysts also for the distinguishing proof issue of HD. </a:t>
            </a:r>
            <a:endParaRPr lang="en-US" sz="1600" dirty="0" smtClean="0">
              <a:latin typeface="Times New Roman" pitchFamily="18" charset="0"/>
              <a:cs typeface="Times New Roman" pitchFamily="18" charset="0"/>
            </a:endParaRPr>
          </a:p>
          <a:p>
            <a:pPr algn="just">
              <a:lnSpc>
                <a:spcPct val="150000"/>
              </a:lnSpc>
            </a:pPr>
            <a:r>
              <a:rPr lang="en-US" sz="1600" dirty="0" smtClean="0">
                <a:latin typeface="Times New Roman" pitchFamily="18" charset="0"/>
                <a:cs typeface="Times New Roman" pitchFamily="18" charset="0"/>
              </a:rPr>
              <a:t>The </a:t>
            </a:r>
            <a:r>
              <a:rPr lang="en-US" sz="1600" dirty="0">
                <a:latin typeface="Times New Roman" pitchFamily="18" charset="0"/>
                <a:cs typeface="Times New Roman" pitchFamily="18" charset="0"/>
              </a:rPr>
              <a:t>machine learning prescient models need appropriate information for preparing and testing. </a:t>
            </a:r>
            <a:endParaRPr lang="en-US" sz="1600" dirty="0" smtClean="0">
              <a:latin typeface="Times New Roman" pitchFamily="18" charset="0"/>
              <a:cs typeface="Times New Roman" pitchFamily="18" charset="0"/>
            </a:endParaRPr>
          </a:p>
          <a:p>
            <a:pPr algn="just">
              <a:lnSpc>
                <a:spcPct val="150000"/>
              </a:lnSpc>
            </a:pPr>
            <a:r>
              <a:rPr lang="en-US" sz="1600" dirty="0" smtClean="0">
                <a:latin typeface="Times New Roman" pitchFamily="18" charset="0"/>
                <a:cs typeface="Times New Roman" pitchFamily="18" charset="0"/>
              </a:rPr>
              <a:t>The </a:t>
            </a:r>
            <a:r>
              <a:rPr lang="en-US" sz="1600" dirty="0">
                <a:latin typeface="Times New Roman" pitchFamily="18" charset="0"/>
                <a:cs typeface="Times New Roman" pitchFamily="18" charset="0"/>
              </a:rPr>
              <a:t>presentation of AI model can be expanded whenever adjusted dataset is use for preparing and testing of the model. </a:t>
            </a:r>
            <a:endParaRPr lang="en-US" sz="1600" dirty="0" smtClean="0">
              <a:latin typeface="Times New Roman" pitchFamily="18" charset="0"/>
              <a:cs typeface="Times New Roman" pitchFamily="18" charset="0"/>
            </a:endParaRPr>
          </a:p>
          <a:p>
            <a:pPr algn="just">
              <a:lnSpc>
                <a:spcPct val="150000"/>
              </a:lnSpc>
            </a:pPr>
            <a:r>
              <a:rPr lang="en-US" sz="1600" dirty="0" smtClean="0">
                <a:latin typeface="Times New Roman" pitchFamily="18" charset="0"/>
                <a:cs typeface="Times New Roman" pitchFamily="18" charset="0"/>
              </a:rPr>
              <a:t>Moreover</a:t>
            </a:r>
            <a:r>
              <a:rPr lang="en-US" sz="1600" dirty="0">
                <a:latin typeface="Times New Roman" pitchFamily="18" charset="0"/>
                <a:cs typeface="Times New Roman" pitchFamily="18" charset="0"/>
              </a:rPr>
              <a:t>, the model prescient abilities can improve by utilizing appropriate and related highlights from the information. </a:t>
            </a:r>
            <a:endParaRPr lang="en-US" sz="1600" dirty="0" smtClean="0">
              <a:latin typeface="Times New Roman" pitchFamily="18" charset="0"/>
              <a:cs typeface="Times New Roman" pitchFamily="18" charset="0"/>
            </a:endParaRPr>
          </a:p>
          <a:p>
            <a:pPr algn="just">
              <a:lnSpc>
                <a:spcPct val="150000"/>
              </a:lnSpc>
            </a:pPr>
            <a:r>
              <a:rPr lang="en-US" sz="1600" dirty="0" smtClean="0">
                <a:latin typeface="Times New Roman" pitchFamily="18" charset="0"/>
                <a:cs typeface="Times New Roman" pitchFamily="18" charset="0"/>
              </a:rPr>
              <a:t>Hence</a:t>
            </a:r>
            <a:r>
              <a:rPr lang="en-US" sz="1600" dirty="0">
                <a:latin typeface="Times New Roman" pitchFamily="18" charset="0"/>
                <a:cs typeface="Times New Roman" pitchFamily="18" charset="0"/>
              </a:rPr>
              <a:t>, information adjusting and highlight determination is altogether significant for model execution improvement. </a:t>
            </a:r>
            <a:endParaRPr lang="en-US" sz="1600" dirty="0" smtClean="0">
              <a:latin typeface="Times New Roman" pitchFamily="18" charset="0"/>
              <a:cs typeface="Times New Roman" pitchFamily="18" charset="0"/>
            </a:endParaRPr>
          </a:p>
          <a:p>
            <a:pPr algn="just">
              <a:lnSpc>
                <a:spcPct val="150000"/>
              </a:lnSpc>
            </a:pPr>
            <a:r>
              <a:rPr lang="en-US" sz="1600" dirty="0" smtClean="0">
                <a:latin typeface="Times New Roman" pitchFamily="18" charset="0"/>
                <a:cs typeface="Times New Roman" pitchFamily="18" charset="0"/>
              </a:rPr>
              <a:t>In </a:t>
            </a:r>
            <a:r>
              <a:rPr lang="en-US" sz="1600" dirty="0">
                <a:latin typeface="Times New Roman" pitchFamily="18" charset="0"/>
                <a:cs typeface="Times New Roman" pitchFamily="18" charset="0"/>
              </a:rPr>
              <a:t>writing different analysis strategies have been proposed by different analysts, anyway these strategies are most certainly not successfully analysis HD.</a:t>
            </a:r>
          </a:p>
          <a:p>
            <a:pPr algn="just"/>
            <a:endParaRPr lang="en-US" sz="2400" dirty="0">
              <a:latin typeface="Times New Roman" pitchFamily="18" charset="0"/>
              <a:cs typeface="Times New Roman" pitchFamily="18" charset="0"/>
            </a:endParaRPr>
          </a:p>
        </p:txBody>
      </p:sp>
    </p:spTree>
    <p:extLst>
      <p:ext uri="{BB962C8B-B14F-4D97-AF65-F5344CB8AC3E}">
        <p14:creationId xmlns:p14="http://schemas.microsoft.com/office/powerpoint/2010/main" val="17329139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b="1" dirty="0" smtClean="0">
                <a:latin typeface="Times New Roman" pitchFamily="18" charset="0"/>
                <a:cs typeface="Times New Roman" pitchFamily="18" charset="0"/>
              </a:rPr>
              <a:t>DIS-ADVANTAGES</a:t>
            </a:r>
            <a:r>
              <a:rPr lang="en-US" sz="3600" dirty="0">
                <a:latin typeface="Times New Roman" pitchFamily="18" charset="0"/>
                <a:cs typeface="Times New Roman" pitchFamily="18" charset="0"/>
              </a:rPr>
              <a:t/>
            </a:r>
            <a:br>
              <a:rPr lang="en-US" sz="3600" dirty="0">
                <a:latin typeface="Times New Roman" pitchFamily="18" charset="0"/>
                <a:cs typeface="Times New Roman" pitchFamily="18" charset="0"/>
              </a:rPr>
            </a:br>
            <a:endParaRPr lang="en-US" sz="3600"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pPr lvl="0" algn="just">
              <a:lnSpc>
                <a:spcPct val="150000"/>
              </a:lnSpc>
            </a:pPr>
            <a:r>
              <a:rPr lang="en-US" sz="1800" dirty="0">
                <a:latin typeface="Times New Roman" pitchFamily="18" charset="0"/>
                <a:cs typeface="Times New Roman" pitchFamily="18" charset="0"/>
              </a:rPr>
              <a:t>Lack of prediction </a:t>
            </a:r>
            <a:r>
              <a:rPr lang="en-US" sz="1800" dirty="0" smtClean="0">
                <a:latin typeface="Times New Roman" pitchFamily="18" charset="0"/>
                <a:cs typeface="Times New Roman" pitchFamily="18" charset="0"/>
              </a:rPr>
              <a:t>accuracy</a:t>
            </a:r>
          </a:p>
          <a:p>
            <a:pPr lvl="0" algn="just"/>
            <a:r>
              <a:rPr lang="en-US" sz="1800" dirty="0" smtClean="0">
                <a:latin typeface="Times New Roman" pitchFamily="18" charset="0"/>
                <a:cs typeface="Times New Roman" pitchFamily="18" charset="0"/>
              </a:rPr>
              <a:t>High </a:t>
            </a:r>
            <a:r>
              <a:rPr lang="en-US" sz="1800" dirty="0">
                <a:latin typeface="Times New Roman" pitchFamily="18" charset="0"/>
                <a:cs typeface="Times New Roman" pitchFamily="18" charset="0"/>
              </a:rPr>
              <a:t>computation time for prediction of </a:t>
            </a:r>
            <a:r>
              <a:rPr lang="en-US" sz="1800" dirty="0" smtClean="0">
                <a:latin typeface="Times New Roman" pitchFamily="18" charset="0"/>
                <a:cs typeface="Times New Roman" pitchFamily="18" charset="0"/>
              </a:rPr>
              <a:t>HD</a:t>
            </a:r>
          </a:p>
          <a:p>
            <a:pPr lvl="0" algn="just"/>
            <a:r>
              <a:rPr lang="en-US" sz="1800" dirty="0" smtClean="0">
                <a:latin typeface="Times New Roman" pitchFamily="18" charset="0"/>
                <a:cs typeface="Times New Roman" pitchFamily="18" charset="0"/>
              </a:rPr>
              <a:t>There </a:t>
            </a:r>
            <a:r>
              <a:rPr lang="en-US" sz="1800" dirty="0">
                <a:latin typeface="Times New Roman" pitchFamily="18" charset="0"/>
                <a:cs typeface="Times New Roman" pitchFamily="18" charset="0"/>
              </a:rPr>
              <a:t>are no successfully hybrid </a:t>
            </a:r>
            <a:r>
              <a:rPr lang="en-US" sz="1800" dirty="0" smtClean="0">
                <a:latin typeface="Times New Roman" pitchFamily="18" charset="0"/>
                <a:cs typeface="Times New Roman" pitchFamily="18" charset="0"/>
              </a:rPr>
              <a:t>algorithms</a:t>
            </a: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5759004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868362"/>
          </a:xfrm>
        </p:spPr>
        <p:txBody>
          <a:bodyPr>
            <a:noAutofit/>
          </a:bodyPr>
          <a:lstStyle/>
          <a:p>
            <a:r>
              <a:rPr lang="en-US" sz="3600" b="1" dirty="0">
                <a:latin typeface="Times New Roman" pitchFamily="18" charset="0"/>
                <a:cs typeface="Times New Roman" pitchFamily="18" charset="0"/>
              </a:rPr>
              <a:t>PROPOSED </a:t>
            </a:r>
            <a:r>
              <a:rPr lang="en-US" sz="3600" b="1" dirty="0" smtClean="0">
                <a:latin typeface="Times New Roman" pitchFamily="18" charset="0"/>
                <a:cs typeface="Times New Roman" pitchFamily="18" charset="0"/>
              </a:rPr>
              <a:t>SYSTEM</a:t>
            </a:r>
            <a:r>
              <a:rPr lang="en-US" sz="3600" dirty="0">
                <a:latin typeface="Times New Roman" pitchFamily="18" charset="0"/>
                <a:cs typeface="Times New Roman" pitchFamily="18" charset="0"/>
              </a:rPr>
              <a:t/>
            </a:r>
            <a:br>
              <a:rPr lang="en-US" sz="3600" dirty="0">
                <a:latin typeface="Times New Roman" pitchFamily="18" charset="0"/>
                <a:cs typeface="Times New Roman" pitchFamily="18" charset="0"/>
              </a:rPr>
            </a:br>
            <a:endParaRPr lang="en-US" sz="3600" dirty="0">
              <a:latin typeface="Times New Roman" pitchFamily="18" charset="0"/>
              <a:cs typeface="Times New Roman" pitchFamily="18" charset="0"/>
            </a:endParaRPr>
          </a:p>
        </p:txBody>
      </p:sp>
      <p:sp>
        <p:nvSpPr>
          <p:cNvPr id="3" name="Content Placeholder 2"/>
          <p:cNvSpPr>
            <a:spLocks noGrp="1"/>
          </p:cNvSpPr>
          <p:nvPr>
            <p:ph idx="1"/>
          </p:nvPr>
        </p:nvSpPr>
        <p:spPr>
          <a:xfrm>
            <a:off x="457200" y="697933"/>
            <a:ext cx="8229600" cy="4754563"/>
          </a:xfrm>
        </p:spPr>
        <p:txBody>
          <a:bodyPr>
            <a:noAutofit/>
          </a:bodyPr>
          <a:lstStyle/>
          <a:p>
            <a:pPr algn="just">
              <a:lnSpc>
                <a:spcPct val="170000"/>
              </a:lnSpc>
            </a:pPr>
            <a:r>
              <a:rPr lang="en-US" sz="1600" dirty="0" smtClean="0">
                <a:latin typeface="Times New Roman" pitchFamily="18" charset="0"/>
                <a:cs typeface="Times New Roman" pitchFamily="18" charset="0"/>
              </a:rPr>
              <a:t>In this system, </a:t>
            </a:r>
            <a:r>
              <a:rPr lang="en-US" sz="1600" dirty="0">
                <a:latin typeface="Times New Roman" pitchFamily="18" charset="0"/>
                <a:cs typeface="Times New Roman" pitchFamily="18" charset="0"/>
              </a:rPr>
              <a:t>an AI based conclusion technique for the ID of HD in this examination work. Machine learning prescient models incorporate </a:t>
            </a:r>
            <a:r>
              <a:rPr lang="en-US" sz="1600" dirty="0" smtClean="0">
                <a:latin typeface="Times New Roman" pitchFamily="18" charset="0"/>
                <a:cs typeface="Times New Roman" pitchFamily="18" charset="0"/>
              </a:rPr>
              <a:t>LR</a:t>
            </a:r>
            <a:r>
              <a:rPr lang="en-US" sz="1600" dirty="0">
                <a:latin typeface="Times New Roman" pitchFamily="18" charset="0"/>
                <a:cs typeface="Times New Roman" pitchFamily="18" charset="0"/>
              </a:rPr>
              <a:t>, </a:t>
            </a:r>
            <a:r>
              <a:rPr lang="en-US" sz="1600" dirty="0" smtClean="0">
                <a:latin typeface="Times New Roman" pitchFamily="18" charset="0"/>
                <a:cs typeface="Times New Roman" pitchFamily="18" charset="0"/>
              </a:rPr>
              <a:t>SVM</a:t>
            </a:r>
            <a:r>
              <a:rPr lang="en-US" sz="1600" dirty="0">
                <a:latin typeface="Times New Roman" pitchFamily="18" charset="0"/>
                <a:cs typeface="Times New Roman" pitchFamily="18" charset="0"/>
              </a:rPr>
              <a:t>, </a:t>
            </a:r>
            <a:r>
              <a:rPr lang="en-US" sz="1600" dirty="0" err="1" smtClean="0">
                <a:latin typeface="Times New Roman" pitchFamily="18" charset="0"/>
                <a:cs typeface="Times New Roman" pitchFamily="18" charset="0"/>
              </a:rPr>
              <a:t>XGBoost</a:t>
            </a:r>
            <a:r>
              <a:rPr lang="en-US" sz="1600" dirty="0" smtClean="0">
                <a:latin typeface="Times New Roman" pitchFamily="18" charset="0"/>
                <a:cs typeface="Times New Roman" pitchFamily="18" charset="0"/>
              </a:rPr>
              <a:t> </a:t>
            </a:r>
            <a:r>
              <a:rPr lang="en-US" sz="1600" dirty="0">
                <a:latin typeface="Times New Roman" pitchFamily="18" charset="0"/>
                <a:cs typeface="Times New Roman" pitchFamily="18" charset="0"/>
              </a:rPr>
              <a:t>and </a:t>
            </a:r>
            <a:r>
              <a:rPr lang="en-US" sz="1600" dirty="0" smtClean="0">
                <a:latin typeface="Times New Roman" pitchFamily="18" charset="0"/>
                <a:cs typeface="Times New Roman" pitchFamily="18" charset="0"/>
              </a:rPr>
              <a:t>Random Forest </a:t>
            </a:r>
            <a:r>
              <a:rPr lang="en-US" sz="1600" dirty="0">
                <a:latin typeface="Times New Roman" pitchFamily="18" charset="0"/>
                <a:cs typeface="Times New Roman" pitchFamily="18" charset="0"/>
              </a:rPr>
              <a:t>are utilized for the recognizable proof of HD. </a:t>
            </a:r>
            <a:endParaRPr lang="en-US" sz="1600" dirty="0" smtClean="0">
              <a:latin typeface="Times New Roman" pitchFamily="18" charset="0"/>
              <a:cs typeface="Times New Roman" pitchFamily="18" charset="0"/>
            </a:endParaRPr>
          </a:p>
          <a:p>
            <a:pPr algn="just">
              <a:lnSpc>
                <a:spcPct val="170000"/>
              </a:lnSpc>
            </a:pPr>
            <a:r>
              <a:rPr lang="en-US" sz="1600" dirty="0" smtClean="0">
                <a:latin typeface="Times New Roman" pitchFamily="18" charset="0"/>
                <a:cs typeface="Times New Roman" pitchFamily="18" charset="0"/>
              </a:rPr>
              <a:t>We </a:t>
            </a:r>
            <a:r>
              <a:rPr lang="en-US" sz="1600" dirty="0">
                <a:latin typeface="Times New Roman" pitchFamily="18" charset="0"/>
                <a:cs typeface="Times New Roman" pitchFamily="18" charset="0"/>
              </a:rPr>
              <a:t>additionally proposed fast conditional mutual </a:t>
            </a:r>
            <a:r>
              <a:rPr lang="en-US" sz="1600" dirty="0" smtClean="0">
                <a:latin typeface="Times New Roman" pitchFamily="18" charset="0"/>
                <a:cs typeface="Times New Roman" pitchFamily="18" charset="0"/>
              </a:rPr>
              <a:t>information </a:t>
            </a:r>
            <a:r>
              <a:rPr lang="en-US" sz="1600" dirty="0">
                <a:latin typeface="Times New Roman" pitchFamily="18" charset="0"/>
                <a:cs typeface="Times New Roman" pitchFamily="18" charset="0"/>
              </a:rPr>
              <a:t>highlights choice calculation for highlights determination. Leave-one-subject-out </a:t>
            </a:r>
            <a:r>
              <a:rPr lang="en-US" sz="1600" dirty="0" smtClean="0">
                <a:latin typeface="Times New Roman" pitchFamily="18" charset="0"/>
                <a:cs typeface="Times New Roman" pitchFamily="18" charset="0"/>
              </a:rPr>
              <a:t>cross-validation </a:t>
            </a:r>
            <a:r>
              <a:rPr lang="en-US" sz="1600" dirty="0">
                <a:latin typeface="Times New Roman" pitchFamily="18" charset="0"/>
                <a:cs typeface="Times New Roman" pitchFamily="18" charset="0"/>
              </a:rPr>
              <a:t>procedure has been applied to choose the best hyper-boundaries for best model choice. </a:t>
            </a:r>
            <a:endParaRPr lang="en-US" sz="1600" dirty="0" smtClean="0">
              <a:latin typeface="Times New Roman" pitchFamily="18" charset="0"/>
              <a:cs typeface="Times New Roman" pitchFamily="18" charset="0"/>
            </a:endParaRPr>
          </a:p>
          <a:p>
            <a:pPr algn="just">
              <a:lnSpc>
                <a:spcPct val="170000"/>
              </a:lnSpc>
            </a:pPr>
            <a:r>
              <a:rPr lang="en-US" sz="1600" dirty="0" smtClean="0">
                <a:latin typeface="Times New Roman" pitchFamily="18" charset="0"/>
                <a:cs typeface="Times New Roman" pitchFamily="18" charset="0"/>
              </a:rPr>
              <a:t>Aside </a:t>
            </a:r>
            <a:r>
              <a:rPr lang="en-US" sz="1600" dirty="0">
                <a:latin typeface="Times New Roman" pitchFamily="18" charset="0"/>
                <a:cs typeface="Times New Roman" pitchFamily="18" charset="0"/>
              </a:rPr>
              <a:t>from this, diverse presentation appraisal measurements have been utilized for classifiers exhibitions assessment. The proposed strategy has been tried </a:t>
            </a:r>
            <a:r>
              <a:rPr lang="en-US" sz="1600" dirty="0" smtClean="0">
                <a:latin typeface="Times New Roman" pitchFamily="18" charset="0"/>
                <a:cs typeface="Times New Roman" pitchFamily="18" charset="0"/>
              </a:rPr>
              <a:t>on </a:t>
            </a:r>
            <a:r>
              <a:rPr lang="en-US" sz="1600" dirty="0">
                <a:latin typeface="Times New Roman" pitchFamily="18" charset="0"/>
                <a:cs typeface="Times New Roman" pitchFamily="18" charset="0"/>
              </a:rPr>
              <a:t>Cleveland HD dataset. </a:t>
            </a:r>
            <a:endParaRPr lang="en-US" sz="1600" dirty="0" smtClean="0">
              <a:latin typeface="Times New Roman" pitchFamily="18" charset="0"/>
              <a:cs typeface="Times New Roman" pitchFamily="18" charset="0"/>
            </a:endParaRPr>
          </a:p>
          <a:p>
            <a:pPr algn="just">
              <a:lnSpc>
                <a:spcPct val="170000"/>
              </a:lnSpc>
            </a:pPr>
            <a:r>
              <a:rPr lang="en-GB" sz="1600" dirty="0" smtClean="0">
                <a:latin typeface="Times New Roman" pitchFamily="18" charset="0"/>
                <a:cs typeface="Times New Roman" pitchFamily="18" charset="0"/>
              </a:rPr>
              <a:t>As input </a:t>
            </a:r>
            <a:r>
              <a:rPr lang="en-GB" sz="1600" dirty="0">
                <a:latin typeface="Times New Roman" pitchFamily="18" charset="0"/>
                <a:cs typeface="Times New Roman" pitchFamily="18" charset="0"/>
              </a:rPr>
              <a:t>to the different ML algorithms such as Random Forest, </a:t>
            </a:r>
            <a:r>
              <a:rPr lang="en-GB" sz="1600" dirty="0" smtClean="0">
                <a:latin typeface="Times New Roman" pitchFamily="18" charset="0"/>
                <a:cs typeface="Times New Roman" pitchFamily="18" charset="0"/>
              </a:rPr>
              <a:t>SVM, </a:t>
            </a:r>
            <a:r>
              <a:rPr lang="en-GB" sz="1600" dirty="0">
                <a:latin typeface="Times New Roman" pitchFamily="18" charset="0"/>
                <a:cs typeface="Times New Roman" pitchFamily="18" charset="0"/>
              </a:rPr>
              <a:t>Logistic Regression and </a:t>
            </a:r>
            <a:r>
              <a:rPr lang="en-GB" sz="1600" dirty="0" err="1" smtClean="0">
                <a:latin typeface="Times New Roman" pitchFamily="18" charset="0"/>
                <a:cs typeface="Times New Roman" pitchFamily="18" charset="0"/>
              </a:rPr>
              <a:t>Xgboost</a:t>
            </a:r>
            <a:r>
              <a:rPr lang="en-GB" sz="1600" dirty="0" smtClean="0">
                <a:latin typeface="Times New Roman" pitchFamily="18" charset="0"/>
                <a:cs typeface="Times New Roman" pitchFamily="18" charset="0"/>
              </a:rPr>
              <a:t> </a:t>
            </a:r>
            <a:r>
              <a:rPr lang="en-GB" sz="1600" dirty="0">
                <a:latin typeface="Times New Roman" pitchFamily="18" charset="0"/>
                <a:cs typeface="Times New Roman" pitchFamily="18" charset="0"/>
              </a:rPr>
              <a:t>classification </a:t>
            </a:r>
            <a:r>
              <a:rPr lang="en-GB" sz="1600" dirty="0" smtClean="0">
                <a:latin typeface="Times New Roman" pitchFamily="18" charset="0"/>
                <a:cs typeface="Times New Roman" pitchFamily="18" charset="0"/>
              </a:rPr>
              <a:t>techniques. </a:t>
            </a:r>
          </a:p>
          <a:p>
            <a:pPr algn="just">
              <a:lnSpc>
                <a:spcPct val="170000"/>
              </a:lnSpc>
            </a:pPr>
            <a:r>
              <a:rPr lang="en-GB" sz="1600" dirty="0" smtClean="0">
                <a:latin typeface="Times New Roman" pitchFamily="18" charset="0"/>
                <a:cs typeface="Times New Roman" pitchFamily="18" charset="0"/>
              </a:rPr>
              <a:t>The </a:t>
            </a:r>
            <a:r>
              <a:rPr lang="en-GB" sz="1600" dirty="0">
                <a:latin typeface="Times New Roman" pitchFamily="18" charset="0"/>
                <a:cs typeface="Times New Roman" pitchFamily="18" charset="0"/>
              </a:rPr>
              <a:t>input dataset is split into 80% of the training dataset and the remaining 20% into the test dataset. Training dataset is the dataset which is used to train a model. Testing dataset is used to check the performance of the trained model. For each of the algorithms the performance is </a:t>
            </a:r>
            <a:r>
              <a:rPr lang="en-GB" sz="1400" dirty="0">
                <a:latin typeface="Times New Roman" pitchFamily="18" charset="0"/>
                <a:cs typeface="Times New Roman" pitchFamily="18" charset="0"/>
              </a:rPr>
              <a:t>computed and analysed based on different metrics used such as </a:t>
            </a:r>
            <a:r>
              <a:rPr lang="en-GB" sz="1400" dirty="0" smtClean="0">
                <a:latin typeface="Times New Roman" pitchFamily="18" charset="0"/>
                <a:cs typeface="Times New Roman" pitchFamily="18" charset="0"/>
              </a:rPr>
              <a:t>accuracy, in Random Forest Algorithm.</a:t>
            </a:r>
            <a:endParaRPr lang="en-US" sz="1400" dirty="0" smtClean="0">
              <a:latin typeface="Times New Roman" pitchFamily="18" charset="0"/>
              <a:cs typeface="Times New Roman" pitchFamily="18" charset="0"/>
            </a:endParaRPr>
          </a:p>
        </p:txBody>
      </p:sp>
    </p:spTree>
    <p:extLst>
      <p:ext uri="{BB962C8B-B14F-4D97-AF65-F5344CB8AC3E}">
        <p14:creationId xmlns:p14="http://schemas.microsoft.com/office/powerpoint/2010/main" val="28561405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b="1" dirty="0">
                <a:latin typeface="Times New Roman" pitchFamily="18" charset="0"/>
                <a:cs typeface="Times New Roman" pitchFamily="18" charset="0"/>
              </a:rPr>
              <a:t>ADVANTAGES</a:t>
            </a:r>
            <a:endParaRPr lang="en-US" sz="3600" dirty="0">
              <a:latin typeface="Times New Roman" pitchFamily="18" charset="0"/>
              <a:cs typeface="Times New Roman" pitchFamily="18" charset="0"/>
            </a:endParaRPr>
          </a:p>
        </p:txBody>
      </p:sp>
      <p:sp>
        <p:nvSpPr>
          <p:cNvPr id="3" name="Content Placeholder 2"/>
          <p:cNvSpPr>
            <a:spLocks noGrp="1"/>
          </p:cNvSpPr>
          <p:nvPr>
            <p:ph idx="1"/>
          </p:nvPr>
        </p:nvSpPr>
        <p:spPr/>
        <p:txBody>
          <a:bodyPr>
            <a:normAutofit/>
          </a:bodyPr>
          <a:lstStyle/>
          <a:p>
            <a:pPr lvl="0" algn="just">
              <a:lnSpc>
                <a:spcPct val="150000"/>
              </a:lnSpc>
            </a:pPr>
            <a:r>
              <a:rPr lang="en-US" sz="1600" dirty="0">
                <a:latin typeface="Times New Roman" pitchFamily="18" charset="0"/>
                <a:cs typeface="Times New Roman" pitchFamily="18" charset="0"/>
              </a:rPr>
              <a:t>High accuracy on diagnosis of HD.</a:t>
            </a:r>
          </a:p>
          <a:p>
            <a:pPr lvl="0" algn="just">
              <a:lnSpc>
                <a:spcPct val="150000"/>
              </a:lnSpc>
            </a:pPr>
            <a:r>
              <a:rPr lang="en-GB" sz="1600" dirty="0" smtClean="0">
                <a:latin typeface="Times New Roman" pitchFamily="18" charset="0"/>
                <a:cs typeface="Times New Roman" pitchFamily="18" charset="0"/>
              </a:rPr>
              <a:t>In </a:t>
            </a:r>
            <a:r>
              <a:rPr lang="en-GB" sz="1600" dirty="0">
                <a:latin typeface="Times New Roman" pitchFamily="18" charset="0"/>
                <a:cs typeface="Times New Roman" pitchFamily="18" charset="0"/>
              </a:rPr>
              <a:t>this </a:t>
            </a:r>
            <a:r>
              <a:rPr lang="en-GB" sz="1600" dirty="0" smtClean="0">
                <a:latin typeface="Times New Roman" pitchFamily="18" charset="0"/>
                <a:cs typeface="Times New Roman" pitchFamily="18" charset="0"/>
              </a:rPr>
              <a:t>effectively </a:t>
            </a:r>
            <a:r>
              <a:rPr lang="en-GB" sz="1600" dirty="0">
                <a:latin typeface="Times New Roman" pitchFamily="18" charset="0"/>
                <a:cs typeface="Times New Roman" pitchFamily="18" charset="0"/>
              </a:rPr>
              <a:t>predict if the patient suffers from heart disease</a:t>
            </a:r>
            <a:r>
              <a:rPr lang="en-US" sz="1600" dirty="0" smtClean="0">
                <a:latin typeface="Times New Roman" pitchFamily="18" charset="0"/>
                <a:cs typeface="Times New Roman" pitchFamily="18" charset="0"/>
              </a:rPr>
              <a:t>.</a:t>
            </a:r>
            <a:endParaRPr lang="en-US" sz="1600" dirty="0">
              <a:latin typeface="Times New Roman" pitchFamily="18" charset="0"/>
              <a:cs typeface="Times New Roman" pitchFamily="18" charset="0"/>
            </a:endParaRPr>
          </a:p>
          <a:p>
            <a:pPr lvl="0" algn="just">
              <a:lnSpc>
                <a:spcPct val="150000"/>
              </a:lnSpc>
            </a:pPr>
            <a:r>
              <a:rPr lang="en-US" sz="1600" dirty="0">
                <a:latin typeface="Times New Roman" pitchFamily="18" charset="0"/>
                <a:cs typeface="Times New Roman" pitchFamily="18" charset="0"/>
              </a:rPr>
              <a:t>Reducing computation time.</a:t>
            </a:r>
          </a:p>
          <a:p>
            <a:pPr marL="0" indent="0" algn="just">
              <a:buNone/>
            </a:pPr>
            <a:endParaRPr lang="en-US" sz="1600" dirty="0">
              <a:latin typeface="Times New Roman" pitchFamily="18" charset="0"/>
              <a:cs typeface="Times New Roman" pitchFamily="18" charset="0"/>
            </a:endParaRPr>
          </a:p>
        </p:txBody>
      </p:sp>
    </p:spTree>
    <p:extLst>
      <p:ext uri="{BB962C8B-B14F-4D97-AF65-F5344CB8AC3E}">
        <p14:creationId xmlns:p14="http://schemas.microsoft.com/office/powerpoint/2010/main" val="30324320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b="1" dirty="0">
                <a:latin typeface="Times New Roman" pitchFamily="18" charset="0"/>
                <a:cs typeface="Times New Roman" pitchFamily="18" charset="0"/>
              </a:rPr>
              <a:t>SYSTEM CONFIGURATION</a:t>
            </a:r>
            <a:r>
              <a:rPr lang="en-US" sz="3600" dirty="0">
                <a:latin typeface="Times New Roman" pitchFamily="18" charset="0"/>
                <a:cs typeface="Times New Roman" pitchFamily="18" charset="0"/>
              </a:rPr>
              <a:t/>
            </a:r>
            <a:br>
              <a:rPr lang="en-US" sz="3600" dirty="0">
                <a:latin typeface="Times New Roman" pitchFamily="18" charset="0"/>
                <a:cs typeface="Times New Roman" pitchFamily="18" charset="0"/>
              </a:rPr>
            </a:br>
            <a:endParaRPr lang="en-US" sz="3600"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pPr marL="0" indent="0">
              <a:buNone/>
            </a:pPr>
            <a:r>
              <a:rPr lang="en-US" b="1" dirty="0">
                <a:latin typeface="Times New Roman" pitchFamily="18" charset="0"/>
                <a:cs typeface="Times New Roman" pitchFamily="18" charset="0"/>
              </a:rPr>
              <a:t>H/W SYSTEM CONFIGURATION</a:t>
            </a:r>
            <a:r>
              <a:rPr lang="en-US" b="1" dirty="0" smtClean="0">
                <a:latin typeface="Times New Roman" pitchFamily="18" charset="0"/>
                <a:cs typeface="Times New Roman" pitchFamily="18" charset="0"/>
              </a:rPr>
              <a:t>:</a:t>
            </a:r>
          </a:p>
          <a:p>
            <a:pPr marL="0" indent="0">
              <a:buNone/>
            </a:pPr>
            <a:endParaRPr lang="en-US" b="1" dirty="0">
              <a:latin typeface="Times New Roman" pitchFamily="18" charset="0"/>
              <a:cs typeface="Times New Roman" pitchFamily="18" charset="0"/>
            </a:endParaRPr>
          </a:p>
          <a:p>
            <a:pPr lvl="0"/>
            <a:r>
              <a:rPr lang="en-US" sz="2400" dirty="0">
                <a:latin typeface="Times New Roman" pitchFamily="18" charset="0"/>
                <a:cs typeface="Times New Roman" pitchFamily="18" charset="0"/>
              </a:rPr>
              <a:t>Processor                </a:t>
            </a:r>
            <a:r>
              <a:rPr lang="en-US" sz="2400" dirty="0" smtClean="0">
                <a:latin typeface="Times New Roman" pitchFamily="18" charset="0"/>
                <a:cs typeface="Times New Roman" pitchFamily="18" charset="0"/>
              </a:rPr>
              <a:t>- i3,i5,i7</a:t>
            </a:r>
            <a:endParaRPr lang="en-US" sz="2400" b="1" dirty="0">
              <a:latin typeface="Times New Roman" pitchFamily="18" charset="0"/>
              <a:cs typeface="Times New Roman" pitchFamily="18" charset="0"/>
            </a:endParaRPr>
          </a:p>
          <a:p>
            <a:pPr lvl="0"/>
            <a:r>
              <a:rPr lang="en-US" sz="2400" dirty="0" smtClean="0">
                <a:latin typeface="Times New Roman" pitchFamily="18" charset="0"/>
                <a:cs typeface="Times New Roman" pitchFamily="18" charset="0"/>
              </a:rPr>
              <a:t>RAM                        </a:t>
            </a:r>
            <a:r>
              <a:rPr lang="en-US" sz="2400" dirty="0">
                <a:latin typeface="Times New Roman" pitchFamily="18" charset="0"/>
                <a:cs typeface="Times New Roman" pitchFamily="18" charset="0"/>
              </a:rPr>
              <a:t>-   </a:t>
            </a:r>
            <a:r>
              <a:rPr lang="en-US" sz="2400" dirty="0" smtClean="0">
                <a:latin typeface="Times New Roman" pitchFamily="18" charset="0"/>
                <a:cs typeface="Times New Roman" pitchFamily="18" charset="0"/>
              </a:rPr>
              <a:t>4 Gb</a:t>
            </a:r>
            <a:endParaRPr lang="en-US" sz="2400" dirty="0">
              <a:latin typeface="Times New Roman" pitchFamily="18" charset="0"/>
              <a:cs typeface="Times New Roman" pitchFamily="18" charset="0"/>
            </a:endParaRPr>
          </a:p>
          <a:p>
            <a:pPr lvl="0"/>
            <a:r>
              <a:rPr lang="en-US" sz="2400" dirty="0">
                <a:latin typeface="Times New Roman" pitchFamily="18" charset="0"/>
                <a:cs typeface="Times New Roman" pitchFamily="18" charset="0"/>
              </a:rPr>
              <a:t>Hard Disk                -   </a:t>
            </a:r>
            <a:r>
              <a:rPr lang="en-US" sz="2400" dirty="0" smtClean="0">
                <a:latin typeface="Times New Roman" pitchFamily="18" charset="0"/>
                <a:cs typeface="Times New Roman" pitchFamily="18" charset="0"/>
              </a:rPr>
              <a:t>500 GB</a:t>
            </a:r>
            <a:endParaRPr lang="en-US" sz="2400" dirty="0">
              <a:latin typeface="Times New Roman" pitchFamily="18" charset="0"/>
              <a:cs typeface="Times New Roman" pitchFamily="18" charset="0"/>
            </a:endParaRPr>
          </a:p>
          <a:p>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31232316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b="1" dirty="0">
                <a:latin typeface="Times New Roman" pitchFamily="18" charset="0"/>
                <a:cs typeface="Times New Roman" pitchFamily="18" charset="0"/>
              </a:rPr>
              <a:t>S/W SYSTEM </a:t>
            </a:r>
            <a:r>
              <a:rPr lang="en-US" sz="3600" b="1" dirty="0" smtClean="0">
                <a:latin typeface="Times New Roman" pitchFamily="18" charset="0"/>
                <a:cs typeface="Times New Roman" pitchFamily="18" charset="0"/>
              </a:rPr>
              <a:t>CONFIGURATION</a:t>
            </a:r>
            <a:r>
              <a:rPr lang="en-US" sz="3600" b="1" dirty="0">
                <a:latin typeface="Times New Roman" pitchFamily="18" charset="0"/>
                <a:cs typeface="Times New Roman" pitchFamily="18" charset="0"/>
              </a:rPr>
              <a:t/>
            </a:r>
            <a:br>
              <a:rPr lang="en-US" sz="3600" b="1" dirty="0">
                <a:latin typeface="Times New Roman" pitchFamily="18" charset="0"/>
                <a:cs typeface="Times New Roman" pitchFamily="18" charset="0"/>
              </a:rPr>
            </a:br>
            <a:endParaRPr lang="en-US" sz="3600" dirty="0">
              <a:latin typeface="Times New Roman" pitchFamily="18" charset="0"/>
              <a:cs typeface="Times New Roman" pitchFamily="18" charset="0"/>
            </a:endParaRPr>
          </a:p>
        </p:txBody>
      </p:sp>
      <p:sp>
        <p:nvSpPr>
          <p:cNvPr id="3" name="Content Placeholder 2"/>
          <p:cNvSpPr>
            <a:spLocks noGrp="1"/>
          </p:cNvSpPr>
          <p:nvPr>
            <p:ph idx="1"/>
          </p:nvPr>
        </p:nvSpPr>
        <p:spPr/>
        <p:txBody>
          <a:bodyPr/>
          <a:lstStyle/>
          <a:p>
            <a:pPr lvl="0"/>
            <a:r>
              <a:rPr lang="en-US" sz="2400" dirty="0">
                <a:latin typeface="Times New Roman" pitchFamily="18" charset="0"/>
                <a:cs typeface="Times New Roman" pitchFamily="18" charset="0"/>
              </a:rPr>
              <a:t>Operating System   </a:t>
            </a:r>
            <a:r>
              <a:rPr lang="en-US" sz="2400" dirty="0" smtClean="0">
                <a:latin typeface="Times New Roman" pitchFamily="18" charset="0"/>
                <a:cs typeface="Times New Roman" pitchFamily="18" charset="0"/>
              </a:rPr>
              <a:t> </a:t>
            </a:r>
            <a:r>
              <a:rPr lang="en-US" sz="2400" dirty="0">
                <a:latin typeface="Times New Roman" pitchFamily="18" charset="0"/>
                <a:cs typeface="Times New Roman" pitchFamily="18" charset="0"/>
              </a:rPr>
              <a:t>-  Windows </a:t>
            </a:r>
            <a:r>
              <a:rPr lang="en-US" sz="2400" dirty="0" smtClean="0">
                <a:latin typeface="Times New Roman" pitchFamily="18" charset="0"/>
                <a:cs typeface="Times New Roman" pitchFamily="18" charset="0"/>
              </a:rPr>
              <a:t>8/9/10</a:t>
            </a:r>
            <a:endParaRPr lang="en-US" sz="2400" dirty="0">
              <a:latin typeface="Times New Roman" pitchFamily="18" charset="0"/>
              <a:cs typeface="Times New Roman" pitchFamily="18" charset="0"/>
            </a:endParaRPr>
          </a:p>
          <a:p>
            <a:pPr lvl="0"/>
            <a:r>
              <a:rPr lang="en-US" sz="2400" dirty="0">
                <a:latin typeface="Times New Roman" pitchFamily="18" charset="0"/>
                <a:cs typeface="Times New Roman" pitchFamily="18" charset="0"/>
              </a:rPr>
              <a:t>Front End                </a:t>
            </a:r>
            <a:r>
              <a:rPr lang="en-US" sz="2400" dirty="0" smtClean="0">
                <a:latin typeface="Times New Roman" pitchFamily="18" charset="0"/>
                <a:cs typeface="Times New Roman" pitchFamily="18" charset="0"/>
              </a:rPr>
              <a:t> </a:t>
            </a:r>
            <a:r>
              <a:rPr lang="en-US" sz="2400" dirty="0">
                <a:latin typeface="Times New Roman" pitchFamily="18" charset="0"/>
                <a:cs typeface="Times New Roman" pitchFamily="18" charset="0"/>
              </a:rPr>
              <a:t>-   Html/ Css</a:t>
            </a:r>
          </a:p>
          <a:p>
            <a:pPr lvl="0"/>
            <a:r>
              <a:rPr lang="en-US" sz="2400" dirty="0">
                <a:latin typeface="Times New Roman" pitchFamily="18" charset="0"/>
                <a:cs typeface="Times New Roman" pitchFamily="18" charset="0"/>
              </a:rPr>
              <a:t>Scripts                     </a:t>
            </a:r>
            <a:r>
              <a:rPr lang="en-US" sz="2400" dirty="0" smtClean="0">
                <a:latin typeface="Times New Roman" pitchFamily="18" charset="0"/>
                <a:cs typeface="Times New Roman" pitchFamily="18" charset="0"/>
              </a:rPr>
              <a:t> -   Python </a:t>
            </a:r>
            <a:endParaRPr lang="en-US" sz="2400" dirty="0">
              <a:latin typeface="Times New Roman" pitchFamily="18" charset="0"/>
              <a:cs typeface="Times New Roman" pitchFamily="18" charset="0"/>
            </a:endParaRPr>
          </a:p>
          <a:p>
            <a:pPr lvl="0"/>
            <a:r>
              <a:rPr lang="en-US" sz="2400" dirty="0">
                <a:latin typeface="Times New Roman" pitchFamily="18" charset="0"/>
                <a:cs typeface="Times New Roman" pitchFamily="18" charset="0"/>
              </a:rPr>
              <a:t>Tool			 - </a:t>
            </a:r>
            <a:r>
              <a:rPr lang="en-US" sz="2400" dirty="0" smtClean="0">
                <a:latin typeface="Times New Roman" pitchFamily="18" charset="0"/>
                <a:cs typeface="Times New Roman" pitchFamily="18" charset="0"/>
              </a:rPr>
              <a:t>Jupiter(Anaconda)/Python IDLE</a:t>
            </a: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38813602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b="1" dirty="0" smtClean="0">
                <a:latin typeface="Times New Roman" pitchFamily="18" charset="0"/>
                <a:cs typeface="Times New Roman" pitchFamily="18" charset="0"/>
              </a:rPr>
              <a:t/>
            </a:r>
            <a:br>
              <a:rPr lang="en-US" sz="3600" b="1" dirty="0" smtClean="0">
                <a:latin typeface="Times New Roman" pitchFamily="18" charset="0"/>
                <a:cs typeface="Times New Roman" pitchFamily="18" charset="0"/>
              </a:rPr>
            </a:br>
            <a:r>
              <a:rPr lang="en-US" sz="3600" b="1" dirty="0" smtClean="0">
                <a:latin typeface="Times New Roman" pitchFamily="18" charset="0"/>
                <a:cs typeface="Times New Roman" pitchFamily="18" charset="0"/>
              </a:rPr>
              <a:t>BLOCK DIAGRAM</a:t>
            </a:r>
            <a:r>
              <a:rPr lang="en-IN" sz="3600" dirty="0">
                <a:latin typeface="Times New Roman" pitchFamily="18" charset="0"/>
                <a:cs typeface="Times New Roman" pitchFamily="18" charset="0"/>
              </a:rPr>
              <a:t/>
            </a:r>
            <a:br>
              <a:rPr lang="en-IN" sz="3600" dirty="0">
                <a:latin typeface="Times New Roman" pitchFamily="18" charset="0"/>
                <a:cs typeface="Times New Roman" pitchFamily="18" charset="0"/>
              </a:rPr>
            </a:br>
            <a:endParaRPr lang="en-IN" sz="3600" dirty="0">
              <a:latin typeface="Times New Roman" pitchFamily="18" charset="0"/>
              <a:cs typeface="Times New Roman" pitchFamily="18" charset="0"/>
            </a:endParaRPr>
          </a:p>
        </p:txBody>
      </p:sp>
      <p:pic>
        <p:nvPicPr>
          <p:cNvPr id="5" name="Content Placeholder 4" descr="C:\Users\Admin\Downloads\Blank diagram.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22656" y="1600200"/>
            <a:ext cx="5298688" cy="45259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48704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2214</TotalTime>
  <Words>1244</Words>
  <Application>Microsoft Office PowerPoint</Application>
  <PresentationFormat>On-screen Show (4:3)</PresentationFormat>
  <Paragraphs>109</Paragraphs>
  <Slides>21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Times New Roman</vt:lpstr>
      <vt:lpstr>Office Theme</vt:lpstr>
      <vt:lpstr>HEART DISEASE IDENTIFICATION METHOD USING MACHINE LEARNING CLASSIFICATION IN  E-HEALTHCARE</vt:lpstr>
      <vt:lpstr>ABSTRACT </vt:lpstr>
      <vt:lpstr>EXISTING SYSTEM </vt:lpstr>
      <vt:lpstr>DIS-ADVANTAGES </vt:lpstr>
      <vt:lpstr>PROPOSED SYSTEM </vt:lpstr>
      <vt:lpstr>ADVANTAGES</vt:lpstr>
      <vt:lpstr>SYSTEM CONFIGURATION </vt:lpstr>
      <vt:lpstr>S/W SYSTEM CONFIGURATION </vt:lpstr>
      <vt:lpstr> BLOCK DIAGRAM </vt:lpstr>
      <vt:lpstr>MODULES</vt:lpstr>
      <vt:lpstr> DATA PRE-PROCESSING </vt:lpstr>
      <vt:lpstr> FEATURE SELECTION AND REDUCTION </vt:lpstr>
      <vt:lpstr> CLASSIFICATION MODEL </vt:lpstr>
      <vt:lpstr> DISCUSSION OF HRFLM TO IMPROVE THE RESULTS </vt:lpstr>
      <vt:lpstr> CODING </vt:lpstr>
      <vt:lpstr> SCREENSHOTS </vt:lpstr>
      <vt:lpstr>SCREENSHOTS</vt:lpstr>
      <vt:lpstr>SCREENSHOTS</vt:lpstr>
      <vt:lpstr>SCREENSHOTS</vt:lpstr>
      <vt:lpstr> CONCLUSION </vt:lpstr>
      <vt:lpstr>FUTURE ENHANCEMENT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HEART DISEASE IDENTIFICATION METHOD USING MACHINE LEARNING CLASSIFICATION IN E-HEALTHCARE</dc:title>
  <dc:creator>admin</dc:creator>
  <cp:lastModifiedBy>Acer</cp:lastModifiedBy>
  <cp:revision>100</cp:revision>
  <dcterms:created xsi:type="dcterms:W3CDTF">2021-01-02T07:18:26Z</dcterms:created>
  <dcterms:modified xsi:type="dcterms:W3CDTF">2023-04-22T13:01:58Z</dcterms:modified>
</cp:coreProperties>
</file>